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83" r:id="rId3"/>
    <p:sldId id="260" r:id="rId4"/>
    <p:sldId id="279" r:id="rId5"/>
    <p:sldId id="262" r:id="rId6"/>
    <p:sldId id="265" r:id="rId7"/>
    <p:sldId id="272" r:id="rId8"/>
    <p:sldId id="267" r:id="rId9"/>
    <p:sldId id="271" r:id="rId10"/>
    <p:sldId id="263" r:id="rId11"/>
    <p:sldId id="284" r:id="rId12"/>
    <p:sldId id="280" r:id="rId13"/>
    <p:sldId id="275" r:id="rId14"/>
    <p:sldId id="257" r:id="rId15"/>
    <p:sldId id="258" r:id="rId16"/>
    <p:sldId id="268" r:id="rId17"/>
    <p:sldId id="269" r:id="rId18"/>
    <p:sldId id="270" r:id="rId19"/>
    <p:sldId id="276" r:id="rId20"/>
    <p:sldId id="282" r:id="rId21"/>
  </p:sldIdLst>
  <p:sldSz cx="155448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89189" autoAdjust="0"/>
  </p:normalViewPr>
  <p:slideViewPr>
    <p:cSldViewPr snapToGrid="0">
      <p:cViewPr varScale="1">
        <p:scale>
          <a:sx n="44" d="100"/>
          <a:sy n="44" d="100"/>
        </p:scale>
        <p:origin x="153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A8C94-61B3-4395-9E8F-974CE741C571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55750" y="1143000"/>
            <a:ext cx="3746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79FE4-2FA0-4AA3-B584-DF6B277EC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8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1pPr>
    <a:lvl2pPr marL="658368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2pPr>
    <a:lvl3pPr marL="1316736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3pPr>
    <a:lvl4pPr marL="1975104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4pPr>
    <a:lvl5pPr marL="2633472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5pPr>
    <a:lvl6pPr marL="3291840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6pPr>
    <a:lvl7pPr marL="3950208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7pPr>
    <a:lvl8pPr marL="4608576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8pPr>
    <a:lvl9pPr marL="5266944" algn="l" defTabSz="1316736" rtl="0" eaLnBrk="1" latinLnBrk="0" hangingPunct="1">
      <a:defRPr sz="17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0" y="1143000"/>
            <a:ext cx="3746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79FE4-2FA0-4AA3-B584-DF6B277EC06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0" y="1143000"/>
            <a:ext cx="3746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79FE4-2FA0-4AA3-B584-DF6B277EC06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16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55750" y="1143000"/>
            <a:ext cx="37465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79FE4-2FA0-4AA3-B584-DF6B277EC06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149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095078"/>
            <a:ext cx="13213080" cy="4456853"/>
          </a:xfrm>
        </p:spPr>
        <p:txBody>
          <a:bodyPr anchor="b"/>
          <a:lstStyle>
            <a:lvl1pPr algn="ctr">
              <a:defRPr sz="10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6723804"/>
            <a:ext cx="11658600" cy="3090756"/>
          </a:xfrm>
        </p:spPr>
        <p:txBody>
          <a:bodyPr/>
          <a:lstStyle>
            <a:lvl1pPr marL="0" indent="0" algn="ctr">
              <a:buNone/>
              <a:defRPr sz="4080"/>
            </a:lvl1pPr>
            <a:lvl2pPr marL="777240" indent="0" algn="ctr">
              <a:buNone/>
              <a:defRPr sz="3400"/>
            </a:lvl2pPr>
            <a:lvl3pPr marL="1554480" indent="0" algn="ctr">
              <a:buNone/>
              <a:defRPr sz="3060"/>
            </a:lvl3pPr>
            <a:lvl4pPr marL="2331720" indent="0" algn="ctr">
              <a:buNone/>
              <a:defRPr sz="2720"/>
            </a:lvl4pPr>
            <a:lvl5pPr marL="3108960" indent="0" algn="ctr">
              <a:buNone/>
              <a:defRPr sz="2720"/>
            </a:lvl5pPr>
            <a:lvl6pPr marL="3886200" indent="0" algn="ctr">
              <a:buNone/>
              <a:defRPr sz="2720"/>
            </a:lvl6pPr>
            <a:lvl7pPr marL="4663440" indent="0" algn="ctr">
              <a:buNone/>
              <a:defRPr sz="2720"/>
            </a:lvl7pPr>
            <a:lvl8pPr marL="5440680" indent="0" algn="ctr">
              <a:buNone/>
              <a:defRPr sz="2720"/>
            </a:lvl8pPr>
            <a:lvl9pPr marL="6217920" indent="0" algn="ctr">
              <a:buNone/>
              <a:defRPr sz="27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7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681567"/>
            <a:ext cx="3351848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681567"/>
            <a:ext cx="9861233" cy="108487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56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3191514"/>
            <a:ext cx="13407390" cy="5325109"/>
          </a:xfrm>
        </p:spPr>
        <p:txBody>
          <a:bodyPr anchor="b"/>
          <a:lstStyle>
            <a:lvl1pPr>
              <a:defRPr sz="10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8567000"/>
            <a:ext cx="13407390" cy="2800349"/>
          </a:xfrm>
        </p:spPr>
        <p:txBody>
          <a:bodyPr/>
          <a:lstStyle>
            <a:lvl1pPr marL="0" indent="0">
              <a:buNone/>
              <a:defRPr sz="4080">
                <a:solidFill>
                  <a:schemeClr val="tx1"/>
                </a:solidFill>
              </a:defRPr>
            </a:lvl1pPr>
            <a:lvl2pPr marL="777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2pPr>
            <a:lvl3pPr marL="1554480" indent="0">
              <a:buNone/>
              <a:defRPr sz="3060">
                <a:solidFill>
                  <a:schemeClr val="tx1">
                    <a:tint val="75000"/>
                  </a:schemeClr>
                </a:solidFill>
              </a:defRPr>
            </a:lvl3pPr>
            <a:lvl4pPr marL="233172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4pPr>
            <a:lvl5pPr marL="310896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5pPr>
            <a:lvl6pPr marL="388620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6pPr>
            <a:lvl7pPr marL="466344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7pPr>
            <a:lvl8pPr marL="544068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8pPr>
            <a:lvl9pPr marL="6217920" indent="0">
              <a:buNone/>
              <a:defRPr sz="2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74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3407833"/>
            <a:ext cx="660654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3407833"/>
            <a:ext cx="660654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2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81570"/>
            <a:ext cx="13407390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3138171"/>
            <a:ext cx="6576178" cy="1537969"/>
          </a:xfrm>
        </p:spPr>
        <p:txBody>
          <a:bodyPr anchor="b"/>
          <a:lstStyle>
            <a:lvl1pPr marL="0" indent="0">
              <a:buNone/>
              <a:defRPr sz="4080" b="1"/>
            </a:lvl1pPr>
            <a:lvl2pPr marL="777240" indent="0">
              <a:buNone/>
              <a:defRPr sz="3400" b="1"/>
            </a:lvl2pPr>
            <a:lvl3pPr marL="1554480" indent="0">
              <a:buNone/>
              <a:defRPr sz="3060" b="1"/>
            </a:lvl3pPr>
            <a:lvl4pPr marL="2331720" indent="0">
              <a:buNone/>
              <a:defRPr sz="2720" b="1"/>
            </a:lvl4pPr>
            <a:lvl5pPr marL="3108960" indent="0">
              <a:buNone/>
              <a:defRPr sz="2720" b="1"/>
            </a:lvl5pPr>
            <a:lvl6pPr marL="3886200" indent="0">
              <a:buNone/>
              <a:defRPr sz="2720" b="1"/>
            </a:lvl6pPr>
            <a:lvl7pPr marL="4663440" indent="0">
              <a:buNone/>
              <a:defRPr sz="2720" b="1"/>
            </a:lvl7pPr>
            <a:lvl8pPr marL="5440680" indent="0">
              <a:buNone/>
              <a:defRPr sz="2720" b="1"/>
            </a:lvl8pPr>
            <a:lvl9pPr marL="6217920" indent="0">
              <a:buNone/>
              <a:defRPr sz="2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4676140"/>
            <a:ext cx="6576178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3138171"/>
            <a:ext cx="6608565" cy="1537969"/>
          </a:xfrm>
        </p:spPr>
        <p:txBody>
          <a:bodyPr anchor="b"/>
          <a:lstStyle>
            <a:lvl1pPr marL="0" indent="0">
              <a:buNone/>
              <a:defRPr sz="4080" b="1"/>
            </a:lvl1pPr>
            <a:lvl2pPr marL="777240" indent="0">
              <a:buNone/>
              <a:defRPr sz="3400" b="1"/>
            </a:lvl2pPr>
            <a:lvl3pPr marL="1554480" indent="0">
              <a:buNone/>
              <a:defRPr sz="3060" b="1"/>
            </a:lvl3pPr>
            <a:lvl4pPr marL="2331720" indent="0">
              <a:buNone/>
              <a:defRPr sz="2720" b="1"/>
            </a:lvl4pPr>
            <a:lvl5pPr marL="3108960" indent="0">
              <a:buNone/>
              <a:defRPr sz="2720" b="1"/>
            </a:lvl5pPr>
            <a:lvl6pPr marL="3886200" indent="0">
              <a:buNone/>
              <a:defRPr sz="2720" b="1"/>
            </a:lvl6pPr>
            <a:lvl7pPr marL="4663440" indent="0">
              <a:buNone/>
              <a:defRPr sz="2720" b="1"/>
            </a:lvl7pPr>
            <a:lvl8pPr marL="5440680" indent="0">
              <a:buNone/>
              <a:defRPr sz="2720" b="1"/>
            </a:lvl8pPr>
            <a:lvl9pPr marL="6217920" indent="0">
              <a:buNone/>
              <a:defRPr sz="27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4676140"/>
            <a:ext cx="6608565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4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2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853440"/>
            <a:ext cx="5013603" cy="2987040"/>
          </a:xfrm>
        </p:spPr>
        <p:txBody>
          <a:bodyPr anchor="b"/>
          <a:lstStyle>
            <a:lvl1pPr>
              <a:defRPr sz="5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843196"/>
            <a:ext cx="7869555" cy="9097433"/>
          </a:xfrm>
        </p:spPr>
        <p:txBody>
          <a:bodyPr/>
          <a:lstStyle>
            <a:lvl1pPr>
              <a:defRPr sz="5440"/>
            </a:lvl1pPr>
            <a:lvl2pPr>
              <a:defRPr sz="4760"/>
            </a:lvl2pPr>
            <a:lvl3pPr>
              <a:defRPr sz="408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840480"/>
            <a:ext cx="5013603" cy="7114964"/>
          </a:xfrm>
        </p:spPr>
        <p:txBody>
          <a:bodyPr/>
          <a:lstStyle>
            <a:lvl1pPr marL="0" indent="0">
              <a:buNone/>
              <a:defRPr sz="2720"/>
            </a:lvl1pPr>
            <a:lvl2pPr marL="777240" indent="0">
              <a:buNone/>
              <a:defRPr sz="2380"/>
            </a:lvl2pPr>
            <a:lvl3pPr marL="1554480" indent="0">
              <a:buNone/>
              <a:defRPr sz="2040"/>
            </a:lvl3pPr>
            <a:lvl4pPr marL="2331720" indent="0">
              <a:buNone/>
              <a:defRPr sz="1700"/>
            </a:lvl4pPr>
            <a:lvl5pPr marL="3108960" indent="0">
              <a:buNone/>
              <a:defRPr sz="1700"/>
            </a:lvl5pPr>
            <a:lvl6pPr marL="3886200" indent="0">
              <a:buNone/>
              <a:defRPr sz="1700"/>
            </a:lvl6pPr>
            <a:lvl7pPr marL="4663440" indent="0">
              <a:buNone/>
              <a:defRPr sz="1700"/>
            </a:lvl7pPr>
            <a:lvl8pPr marL="5440680" indent="0">
              <a:buNone/>
              <a:defRPr sz="1700"/>
            </a:lvl8pPr>
            <a:lvl9pPr marL="6217920" indent="0">
              <a:buNone/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5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853440"/>
            <a:ext cx="5013603" cy="2987040"/>
          </a:xfrm>
        </p:spPr>
        <p:txBody>
          <a:bodyPr anchor="b"/>
          <a:lstStyle>
            <a:lvl1pPr>
              <a:defRPr sz="54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843196"/>
            <a:ext cx="7869555" cy="9097433"/>
          </a:xfrm>
        </p:spPr>
        <p:txBody>
          <a:bodyPr anchor="t"/>
          <a:lstStyle>
            <a:lvl1pPr marL="0" indent="0">
              <a:buNone/>
              <a:defRPr sz="5440"/>
            </a:lvl1pPr>
            <a:lvl2pPr marL="777240" indent="0">
              <a:buNone/>
              <a:defRPr sz="4760"/>
            </a:lvl2pPr>
            <a:lvl3pPr marL="1554480" indent="0">
              <a:buNone/>
              <a:defRPr sz="4080"/>
            </a:lvl3pPr>
            <a:lvl4pPr marL="2331720" indent="0">
              <a:buNone/>
              <a:defRPr sz="3400"/>
            </a:lvl4pPr>
            <a:lvl5pPr marL="3108960" indent="0">
              <a:buNone/>
              <a:defRPr sz="3400"/>
            </a:lvl5pPr>
            <a:lvl6pPr marL="3886200" indent="0">
              <a:buNone/>
              <a:defRPr sz="3400"/>
            </a:lvl6pPr>
            <a:lvl7pPr marL="4663440" indent="0">
              <a:buNone/>
              <a:defRPr sz="3400"/>
            </a:lvl7pPr>
            <a:lvl8pPr marL="5440680" indent="0">
              <a:buNone/>
              <a:defRPr sz="3400"/>
            </a:lvl8pPr>
            <a:lvl9pPr marL="6217920" indent="0">
              <a:buNone/>
              <a:defRPr sz="3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840480"/>
            <a:ext cx="5013603" cy="7114964"/>
          </a:xfrm>
        </p:spPr>
        <p:txBody>
          <a:bodyPr/>
          <a:lstStyle>
            <a:lvl1pPr marL="0" indent="0">
              <a:buNone/>
              <a:defRPr sz="2720"/>
            </a:lvl1pPr>
            <a:lvl2pPr marL="777240" indent="0">
              <a:buNone/>
              <a:defRPr sz="2380"/>
            </a:lvl2pPr>
            <a:lvl3pPr marL="1554480" indent="0">
              <a:buNone/>
              <a:defRPr sz="2040"/>
            </a:lvl3pPr>
            <a:lvl4pPr marL="2331720" indent="0">
              <a:buNone/>
              <a:defRPr sz="1700"/>
            </a:lvl4pPr>
            <a:lvl5pPr marL="3108960" indent="0">
              <a:buNone/>
              <a:defRPr sz="1700"/>
            </a:lvl5pPr>
            <a:lvl6pPr marL="3886200" indent="0">
              <a:buNone/>
              <a:defRPr sz="1700"/>
            </a:lvl6pPr>
            <a:lvl7pPr marL="4663440" indent="0">
              <a:buNone/>
              <a:defRPr sz="1700"/>
            </a:lvl7pPr>
            <a:lvl8pPr marL="5440680" indent="0">
              <a:buNone/>
              <a:defRPr sz="1700"/>
            </a:lvl8pPr>
            <a:lvl9pPr marL="6217920" indent="0">
              <a:buNone/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8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681570"/>
            <a:ext cx="13407390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3407833"/>
            <a:ext cx="13407390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11865189"/>
            <a:ext cx="34975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F6CB5-FB6A-4856-9EA8-E93D4D6DD27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11865189"/>
            <a:ext cx="52463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11865189"/>
            <a:ext cx="349758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3FB0-2A1A-450F-8B6E-16540FDFF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48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554480" rtl="0" eaLnBrk="1" latinLnBrk="0" hangingPunct="1">
        <a:lnSpc>
          <a:spcPct val="90000"/>
        </a:lnSpc>
        <a:spcBef>
          <a:spcPct val="0"/>
        </a:spcBef>
        <a:buNone/>
        <a:defRPr sz="7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8620" indent="-388620" algn="l" defTabSz="1554480" rtl="0" eaLnBrk="1" latinLnBrk="0" hangingPunct="1">
        <a:lnSpc>
          <a:spcPct val="90000"/>
        </a:lnSpc>
        <a:spcBef>
          <a:spcPts val="1700"/>
        </a:spcBef>
        <a:buFont typeface="Arial" panose="020B0604020202020204" pitchFamily="34" charset="0"/>
        <a:buChar char="•"/>
        <a:defRPr sz="4760" kern="1200">
          <a:solidFill>
            <a:schemeClr val="tx1"/>
          </a:solidFill>
          <a:latin typeface="+mn-lt"/>
          <a:ea typeface="+mn-ea"/>
          <a:cs typeface="+mn-cs"/>
        </a:defRPr>
      </a:lvl1pPr>
      <a:lvl2pPr marL="116586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4080" kern="1200">
          <a:solidFill>
            <a:schemeClr val="tx1"/>
          </a:solidFill>
          <a:latin typeface="+mn-lt"/>
          <a:ea typeface="+mn-ea"/>
          <a:cs typeface="+mn-cs"/>
        </a:defRPr>
      </a:lvl2pPr>
      <a:lvl3pPr marL="194310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72034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4pPr>
      <a:lvl5pPr marL="349758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5pPr>
      <a:lvl6pPr marL="427482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6pPr>
      <a:lvl7pPr marL="505206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7pPr>
      <a:lvl8pPr marL="582930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8pPr>
      <a:lvl9pPr marL="6606540" indent="-388620" algn="l" defTabSz="155448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30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1pPr>
      <a:lvl2pPr marL="77724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2pPr>
      <a:lvl3pPr marL="155448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3pPr>
      <a:lvl4pPr marL="233172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4pPr>
      <a:lvl5pPr marL="310896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5pPr>
      <a:lvl6pPr marL="388620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6pPr>
      <a:lvl7pPr marL="466344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7pPr>
      <a:lvl8pPr marL="544068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algn="l" defTabSz="1554480" rtl="0" eaLnBrk="1" latinLnBrk="0" hangingPunct="1">
        <a:defRPr sz="30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1957" y="4540172"/>
            <a:ext cx="9669336" cy="6381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9269" indent="-369269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323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What is a </a:t>
            </a:r>
            <a:r>
              <a:rPr lang="en-US" sz="323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Stroke				</a:t>
            </a:r>
          </a:p>
          <a:p>
            <a:pPr>
              <a:lnSpc>
                <a:spcPct val="115000"/>
              </a:lnSpc>
            </a:pPr>
            <a:endParaRPr lang="en-US" sz="323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9269" indent="-369269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323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Stroke is </a:t>
            </a:r>
            <a:r>
              <a:rPr lang="en-US" sz="323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Common</a:t>
            </a:r>
          </a:p>
          <a:p>
            <a:pPr>
              <a:lnSpc>
                <a:spcPct val="115000"/>
              </a:lnSpc>
            </a:pPr>
            <a:endParaRPr lang="en-US" sz="323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9269" indent="-369269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323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Causes of </a:t>
            </a:r>
            <a:r>
              <a:rPr lang="en-US" sz="323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Stroke</a:t>
            </a:r>
          </a:p>
          <a:p>
            <a:pPr>
              <a:lnSpc>
                <a:spcPct val="115000"/>
              </a:lnSpc>
            </a:pPr>
            <a:endParaRPr lang="en-US" sz="323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9269" indent="-369269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323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Strokes are </a:t>
            </a:r>
            <a:r>
              <a:rPr lang="en-US" sz="323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Preventable</a:t>
            </a:r>
          </a:p>
          <a:p>
            <a:pPr>
              <a:lnSpc>
                <a:spcPct val="115000"/>
              </a:lnSpc>
            </a:pPr>
            <a:endParaRPr lang="en-US" sz="323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9269" indent="-369269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323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Signs of </a:t>
            </a:r>
            <a:r>
              <a:rPr lang="en-US" sz="323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Stroke</a:t>
            </a:r>
          </a:p>
          <a:p>
            <a:pPr>
              <a:lnSpc>
                <a:spcPct val="115000"/>
              </a:lnSpc>
            </a:pPr>
            <a:endParaRPr lang="en-US" sz="3231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9269" indent="-369269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en-US" sz="323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Stroke Treatment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95801" y="2053041"/>
            <a:ext cx="9330894" cy="589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31" dirty="0">
                <a:latin typeface="Comic Sans MS" panose="030F0702030302020204" pitchFamily="66" charset="0"/>
              </a:rPr>
              <a:t>UTHEALTH STOMP OUT STROKE STATION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71957" y="3296606"/>
            <a:ext cx="4187874" cy="589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3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Take Away Points:</a:t>
            </a:r>
          </a:p>
        </p:txBody>
      </p:sp>
    </p:spTree>
    <p:extLst>
      <p:ext uri="{BB962C8B-B14F-4D97-AF65-F5344CB8AC3E}">
        <p14:creationId xmlns:p14="http://schemas.microsoft.com/office/powerpoint/2010/main" val="76380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" t="13333" r="8433" b="32159"/>
          <a:stretch/>
        </p:blipFill>
        <p:spPr>
          <a:xfrm>
            <a:off x="1207478" y="4227011"/>
            <a:ext cx="5851959" cy="58507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331096" y="2924717"/>
            <a:ext cx="4994984" cy="49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dirty="0">
                <a:latin typeface="Comic Sans MS" panose="030F0702030302020204" pitchFamily="66" charset="0"/>
              </a:rPr>
              <a:t>Hemorrhage= Bleeding Stroke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1095" y="3332093"/>
            <a:ext cx="7660505" cy="88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dirty="0">
                <a:latin typeface="Comic Sans MS" panose="030F0702030302020204" pitchFamily="66" charset="0"/>
              </a:rPr>
              <a:t>Happens when a blood vessel in the brain </a:t>
            </a:r>
          </a:p>
          <a:p>
            <a:r>
              <a:rPr lang="en-US" sz="2585" dirty="0">
                <a:latin typeface="Comic Sans MS" panose="030F0702030302020204" pitchFamily="66" charset="0"/>
              </a:rPr>
              <a:t>bursts &amp; spills blood into or around the brain.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t="13629" r="7980" b="31111"/>
          <a:stretch/>
        </p:blipFill>
        <p:spPr>
          <a:xfrm>
            <a:off x="8447387" y="2708031"/>
            <a:ext cx="5889936" cy="587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094" y="3881802"/>
            <a:ext cx="4360985" cy="629627"/>
          </a:xfrm>
        </p:spPr>
        <p:txBody>
          <a:bodyPr>
            <a:normAutofit/>
          </a:bodyPr>
          <a:lstStyle/>
          <a:p>
            <a:r>
              <a:rPr lang="en-US" sz="3231" dirty="0">
                <a:latin typeface="Comic Sans MS" panose="030F0702030302020204" pitchFamily="66" charset="0"/>
              </a:rPr>
              <a:t>Ischemic Stroke</a:t>
            </a:r>
          </a:p>
        </p:txBody>
      </p:sp>
      <p:pic>
        <p:nvPicPr>
          <p:cNvPr id="3076" name="Picture 4" descr="https://www.j-stroke.org/upload/thumbnails/jos-2016-00563f7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" r="67651"/>
          <a:stretch/>
        </p:blipFill>
        <p:spPr bwMode="auto">
          <a:xfrm>
            <a:off x="8253046" y="4519246"/>
            <a:ext cx="4853354" cy="504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ct scan ischemic strok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294" y="4519246"/>
            <a:ext cx="5046785" cy="504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45015" y="2925639"/>
            <a:ext cx="4360985" cy="720481"/>
          </a:xfrm>
          <a:prstGeom prst="rect">
            <a:avLst/>
          </a:prstGeom>
        </p:spPr>
        <p:txBody>
          <a:bodyPr vert="horz" lIns="98474" tIns="49237" rIns="98474" bIns="4923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69" dirty="0">
                <a:latin typeface="Comic Sans MS" panose="030F0702030302020204" pitchFamily="66" charset="0"/>
              </a:rPr>
              <a:t>Brain CT Scans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604740" y="3893039"/>
            <a:ext cx="4149969" cy="607157"/>
          </a:xfrm>
          <a:prstGeom prst="rect">
            <a:avLst/>
          </a:prstGeom>
        </p:spPr>
        <p:txBody>
          <a:bodyPr vert="horz" lIns="98474" tIns="49237" rIns="98474" bIns="4923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31" dirty="0">
                <a:latin typeface="Comic Sans MS" panose="030F0702030302020204" pitchFamily="66" charset="0"/>
              </a:rPr>
              <a:t>Hemorrhagic Stroke  </a:t>
            </a:r>
          </a:p>
        </p:txBody>
      </p:sp>
    </p:spTree>
    <p:extLst>
      <p:ext uri="{BB962C8B-B14F-4D97-AF65-F5344CB8AC3E}">
        <p14:creationId xmlns:p14="http://schemas.microsoft.com/office/powerpoint/2010/main" val="327235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2" y="3833445"/>
            <a:ext cx="6048742" cy="668216"/>
          </a:xfrm>
        </p:spPr>
        <p:txBody>
          <a:bodyPr>
            <a:normAutofit fontScale="90000"/>
          </a:bodyPr>
          <a:lstStyle/>
          <a:p>
            <a:r>
              <a:rPr lang="en-US" sz="3554" dirty="0">
                <a:latin typeface="Comic Sans MS" panose="030F0702030302020204" pitchFamily="66" charset="0"/>
              </a:rPr>
              <a:t>Causes</a:t>
            </a:r>
            <a:r>
              <a:rPr lang="en-US" sz="3231" dirty="0">
                <a:latin typeface="Comic Sans MS" panose="030F0702030302020204" pitchFamily="66" charset="0"/>
              </a:rPr>
              <a:t> of Stroke (Risk Factors)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1166" y="4990007"/>
            <a:ext cx="5387243" cy="3661626"/>
          </a:xfrm>
        </p:spPr>
        <p:txBody>
          <a:bodyPr>
            <a:normAutofit lnSpcReduction="10000"/>
          </a:bodyPr>
          <a:lstStyle/>
          <a:p>
            <a:r>
              <a:rPr lang="en-US" sz="3231" dirty="0">
                <a:latin typeface="Comic Sans MS" panose="030F0702030302020204" pitchFamily="66" charset="0"/>
              </a:rPr>
              <a:t>High Blood Pressure</a:t>
            </a:r>
          </a:p>
          <a:p>
            <a:r>
              <a:rPr lang="en-US" sz="3231" dirty="0">
                <a:latin typeface="Comic Sans MS" panose="030F0702030302020204" pitchFamily="66" charset="0"/>
              </a:rPr>
              <a:t>Diabetes “High Sugars”</a:t>
            </a:r>
          </a:p>
          <a:p>
            <a:r>
              <a:rPr lang="en-US" sz="3231" dirty="0">
                <a:latin typeface="Comic Sans MS" panose="030F0702030302020204" pitchFamily="66" charset="0"/>
              </a:rPr>
              <a:t>High Cholesterol</a:t>
            </a:r>
          </a:p>
          <a:p>
            <a:r>
              <a:rPr lang="en-US" sz="3231" dirty="0">
                <a:latin typeface="Comic Sans MS" panose="030F0702030302020204" pitchFamily="66" charset="0"/>
              </a:rPr>
              <a:t>Tobacco Use</a:t>
            </a:r>
          </a:p>
          <a:p>
            <a:r>
              <a:rPr lang="en-US" sz="3231" dirty="0">
                <a:latin typeface="Comic Sans MS" panose="030F0702030302020204" pitchFamily="66" charset="0"/>
              </a:rPr>
              <a:t>Poor Diet</a:t>
            </a:r>
          </a:p>
          <a:p>
            <a:r>
              <a:rPr lang="en-US" sz="3231" dirty="0">
                <a:latin typeface="Comic Sans MS" panose="030F0702030302020204" pitchFamily="66" charset="0"/>
              </a:rPr>
              <a:t>Lack of Exercise</a:t>
            </a:r>
          </a:p>
          <a:p>
            <a:pPr marL="0" indent="0">
              <a:buNone/>
            </a:pPr>
            <a:endParaRPr lang="en-US" sz="3231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4840" y="3230554"/>
            <a:ext cx="9040268" cy="14275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Recognize </a:t>
            </a:r>
            <a:r>
              <a:rPr lang="en-US" dirty="0">
                <a:latin typeface="Comic Sans MS" panose="030F0702030302020204" pitchFamily="66" charset="0"/>
              </a:rPr>
              <a:t>stroke and get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360" y="4793451"/>
            <a:ext cx="9442050" cy="217183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>
                <a:latin typeface="Comic Sans MS" panose="030F0702030302020204" pitchFamily="66" charset="0"/>
              </a:rPr>
              <a:t>K</a:t>
            </a:r>
            <a:r>
              <a:rPr lang="en-US" dirty="0" smtClean="0">
                <a:latin typeface="Comic Sans MS" panose="030F0702030302020204" pitchFamily="66" charset="0"/>
              </a:rPr>
              <a:t>now </a:t>
            </a:r>
            <a:r>
              <a:rPr lang="en-US" dirty="0">
                <a:latin typeface="Comic Sans MS" panose="030F0702030302020204" pitchFamily="66" charset="0"/>
              </a:rPr>
              <a:t>the signs of stroke 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Act </a:t>
            </a:r>
            <a:r>
              <a:rPr lang="en-US" b="1" dirty="0">
                <a:latin typeface="Comic Sans MS" panose="030F0702030302020204" pitchFamily="66" charset="0"/>
              </a:rPr>
              <a:t>FAST</a:t>
            </a:r>
            <a:r>
              <a:rPr lang="en-US" dirty="0">
                <a:latin typeface="Comic Sans MS" panose="030F0702030302020204" pitchFamily="66" charset="0"/>
              </a:rPr>
              <a:t> if you think someone is having a stroke</a:t>
            </a:r>
          </a:p>
          <a:p>
            <a:pPr lvl="0"/>
            <a:r>
              <a:rPr lang="en-US" dirty="0">
                <a:latin typeface="Comic Sans MS" panose="030F0702030302020204" pitchFamily="66" charset="0"/>
              </a:rPr>
              <a:t>Call 911 if you think someone is having a stroke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5389" y="4333442"/>
            <a:ext cx="12068268" cy="5590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b="1" u="sng" dirty="0">
                <a:latin typeface="Comic Sans MS" panose="030F0702030302020204" pitchFamily="66" charset="0"/>
              </a:rPr>
              <a:t>F</a:t>
            </a:r>
            <a:r>
              <a:rPr lang="en-US" sz="2585" b="1" dirty="0">
                <a:latin typeface="Comic Sans MS" panose="030F0702030302020204" pitchFamily="66" charset="0"/>
              </a:rPr>
              <a:t>ACE </a:t>
            </a:r>
            <a:r>
              <a:rPr lang="en-US" sz="2585" dirty="0">
                <a:latin typeface="Comic Sans MS" panose="030F0702030302020204" pitchFamily="66" charset="0"/>
              </a:rPr>
              <a:t>– Does the FACE look droopy or uneven? Ask the person to smile. </a:t>
            </a:r>
          </a:p>
          <a:p>
            <a:endParaRPr lang="en-US" sz="2585" dirty="0">
              <a:latin typeface="Comic Sans MS" panose="030F0702030302020204" pitchFamily="66" charset="0"/>
            </a:endParaRPr>
          </a:p>
          <a:p>
            <a:r>
              <a:rPr lang="en-US" sz="2585" b="1" u="sng" dirty="0">
                <a:latin typeface="Comic Sans MS" panose="030F0702030302020204" pitchFamily="66" charset="0"/>
              </a:rPr>
              <a:t>A</a:t>
            </a:r>
            <a:r>
              <a:rPr lang="en-US" sz="2585" b="1" dirty="0">
                <a:latin typeface="Comic Sans MS" panose="030F0702030302020204" pitchFamily="66" charset="0"/>
              </a:rPr>
              <a:t>RM </a:t>
            </a:r>
            <a:r>
              <a:rPr lang="en-US" sz="2585" dirty="0">
                <a:latin typeface="Comic Sans MS" panose="030F0702030302020204" pitchFamily="66" charset="0"/>
              </a:rPr>
              <a:t>- Does one ARM drift down? Ask the person to raise both arms.</a:t>
            </a:r>
          </a:p>
          <a:p>
            <a:endParaRPr lang="en-US" sz="2585" dirty="0">
              <a:latin typeface="Comic Sans MS" panose="030F0702030302020204" pitchFamily="66" charset="0"/>
            </a:endParaRPr>
          </a:p>
          <a:p>
            <a:r>
              <a:rPr lang="en-US" sz="2585" b="1" u="sng" dirty="0">
                <a:latin typeface="Comic Sans MS" panose="030F0702030302020204" pitchFamily="66" charset="0"/>
              </a:rPr>
              <a:t>S</a:t>
            </a:r>
            <a:r>
              <a:rPr lang="en-US" sz="2585" b="1" dirty="0">
                <a:latin typeface="Comic Sans MS" panose="030F0702030302020204" pitchFamily="66" charset="0"/>
              </a:rPr>
              <a:t>PEECH </a:t>
            </a:r>
            <a:r>
              <a:rPr lang="en-US" sz="2585" dirty="0">
                <a:latin typeface="Comic Sans MS" panose="030F0702030302020204" pitchFamily="66" charset="0"/>
              </a:rPr>
              <a:t>- Does the person's SPEECH sound slurred or strange? Ask the person to repeat simple phrase, “The sky is blue.”</a:t>
            </a:r>
          </a:p>
          <a:p>
            <a:endParaRPr lang="en-US" sz="2585" dirty="0">
              <a:latin typeface="Comic Sans MS" panose="030F0702030302020204" pitchFamily="66" charset="0"/>
            </a:endParaRPr>
          </a:p>
          <a:p>
            <a:r>
              <a:rPr lang="en-US" sz="2585" b="1" u="sng" dirty="0">
                <a:latin typeface="Comic Sans MS" panose="030F0702030302020204" pitchFamily="66" charset="0"/>
              </a:rPr>
              <a:t>T</a:t>
            </a:r>
            <a:r>
              <a:rPr lang="en-US" sz="2585" b="1" dirty="0">
                <a:latin typeface="Comic Sans MS" panose="030F0702030302020204" pitchFamily="66" charset="0"/>
              </a:rPr>
              <a:t>IME </a:t>
            </a:r>
            <a:r>
              <a:rPr lang="en-US" sz="2585" dirty="0">
                <a:latin typeface="Comic Sans MS" panose="030F0702030302020204" pitchFamily="66" charset="0"/>
              </a:rPr>
              <a:t>- If you see any of these signs “Face droopy, Arm weak or Speech slurred or strange,” then TIME to call 9-1-1. The quicker the person gets to the hospital, the quicker they receive treatment, the better their chances for recovery.</a:t>
            </a:r>
          </a:p>
          <a:p>
            <a:endParaRPr lang="en-US" sz="2585" dirty="0">
              <a:latin typeface="Comic Sans MS" panose="030F0702030302020204" pitchFamily="66" charset="0"/>
            </a:endParaRPr>
          </a:p>
          <a:p>
            <a:pPr algn="ctr">
              <a:lnSpc>
                <a:spcPct val="115000"/>
              </a:lnSpc>
            </a:pPr>
            <a:endParaRPr lang="en-US" sz="2046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n-US" sz="2046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*There are more signs of stroke but above the most common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4323" y="3195543"/>
            <a:ext cx="7272703" cy="556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15" dirty="0">
                <a:latin typeface="Comic Sans MS" panose="030F0702030302020204" pitchFamily="66" charset="0"/>
              </a:rPr>
              <a:t>Know the signs of stroke using FAST</a:t>
            </a:r>
          </a:p>
        </p:txBody>
      </p:sp>
    </p:spTree>
    <p:extLst>
      <p:ext uri="{BB962C8B-B14F-4D97-AF65-F5344CB8AC3E}">
        <p14:creationId xmlns:p14="http://schemas.microsoft.com/office/powerpoint/2010/main" val="33401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7" t="2879" r="4508" b="2274"/>
          <a:stretch/>
        </p:blipFill>
        <p:spPr>
          <a:xfrm>
            <a:off x="1207477" y="2708031"/>
            <a:ext cx="5014143" cy="738553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6" t="12328" r="7459" b="3357"/>
          <a:stretch/>
        </p:blipFill>
        <p:spPr>
          <a:xfrm>
            <a:off x="7100922" y="3146253"/>
            <a:ext cx="6818633" cy="38180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21622" y="2708031"/>
            <a:ext cx="277582" cy="738553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38"/>
          </a:p>
        </p:txBody>
      </p:sp>
    </p:spTree>
    <p:extLst>
      <p:ext uri="{BB962C8B-B14F-4D97-AF65-F5344CB8AC3E}">
        <p14:creationId xmlns:p14="http://schemas.microsoft.com/office/powerpoint/2010/main" val="24082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696" y="4189047"/>
            <a:ext cx="10758659" cy="168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dirty="0">
                <a:latin typeface="Comic Sans MS" panose="030F0702030302020204" pitchFamily="66" charset="0"/>
              </a:rPr>
              <a:t>Clot busting medication </a:t>
            </a:r>
            <a:r>
              <a:rPr lang="en-US" sz="2585" dirty="0" err="1">
                <a:latin typeface="Comic Sans MS" panose="030F0702030302020204" pitchFamily="66" charset="0"/>
              </a:rPr>
              <a:t>Alteplase</a:t>
            </a:r>
            <a:r>
              <a:rPr lang="en-US" sz="2585" dirty="0">
                <a:latin typeface="Comic Sans MS" panose="030F0702030302020204" pitchFamily="66" charset="0"/>
              </a:rPr>
              <a:t> IV r-</a:t>
            </a:r>
            <a:r>
              <a:rPr lang="en-US" sz="2585" dirty="0" err="1">
                <a:latin typeface="Comic Sans MS" panose="030F0702030302020204" pitchFamily="66" charset="0"/>
              </a:rPr>
              <a:t>tPA</a:t>
            </a:r>
            <a:r>
              <a:rPr lang="en-US" sz="2585" dirty="0">
                <a:latin typeface="Comic Sans MS" panose="030F0702030302020204" pitchFamily="66" charset="0"/>
              </a:rPr>
              <a:t> (tissue plasminogen activator) – </a:t>
            </a:r>
            <a:r>
              <a:rPr lang="en-US" sz="2585" dirty="0">
                <a:solidFill>
                  <a:srgbClr val="222222"/>
                </a:solidFill>
                <a:latin typeface="Comic Sans MS" panose="030F0702030302020204" pitchFamily="66" charset="0"/>
              </a:rPr>
              <a:t>“Clot-Busting” drug that dissolves blood clots.</a:t>
            </a:r>
          </a:p>
          <a:p>
            <a:r>
              <a:rPr lang="en-US" sz="2585" dirty="0">
                <a:solidFill>
                  <a:srgbClr val="222222"/>
                </a:solidFill>
                <a:latin typeface="Comic Sans MS" panose="030F0702030302020204" pitchFamily="66" charset="0"/>
              </a:rPr>
              <a:t> </a:t>
            </a:r>
            <a:endParaRPr lang="en-US" sz="2585" dirty="0">
              <a:latin typeface="Comic Sans MS" panose="030F0702030302020204" pitchFamily="66" charset="0"/>
            </a:endParaRPr>
          </a:p>
          <a:p>
            <a:r>
              <a:rPr lang="en-US" sz="2585" dirty="0">
                <a:latin typeface="Comic Sans MS" panose="030F0702030302020204" pitchFamily="66" charset="0"/>
              </a:rPr>
              <a:t>Surgical and endovascular techniques that remove clots </a:t>
            </a:r>
            <a:endParaRPr lang="en-US" sz="2585" dirty="0">
              <a:solidFill>
                <a:srgbClr val="222222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76696" y="3308133"/>
            <a:ext cx="9070536" cy="589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31" dirty="0">
                <a:solidFill>
                  <a:srgbClr val="222222"/>
                </a:solidFill>
                <a:latin typeface="Comic Sans MS" panose="030F0702030302020204" pitchFamily="66" charset="0"/>
              </a:rPr>
              <a:t>Treatment For Ischemic Stroke (brain clot)</a:t>
            </a:r>
            <a:endParaRPr lang="en-US" sz="323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9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73571" y="2901461"/>
            <a:ext cx="9970476" cy="6676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77"/>
              </a:spcAft>
            </a:pPr>
            <a:r>
              <a:rPr lang="en-US" sz="3446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FAST QUIZ</a:t>
            </a:r>
            <a:endParaRPr lang="en-US" sz="3446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446" b="1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“F”    is for _________</a:t>
            </a: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“A”    is for _________     </a:t>
            </a: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Wingdings" panose="05000000000000000000" pitchFamily="2" charset="2"/>
              </a:rPr>
              <a:t> </a:t>
            </a:r>
            <a:endParaRPr lang="en-US" sz="3446" b="1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“S”    is for _________</a:t>
            </a: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Wingdings" panose="05000000000000000000" pitchFamily="2" charset="2"/>
              </a:rPr>
              <a:t> </a:t>
            </a:r>
            <a:endParaRPr lang="en-US" sz="3446" b="1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 </a:t>
            </a:r>
          </a:p>
          <a:p>
            <a:r>
              <a:rPr lang="en-US" sz="3446" b="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“T”    is for ________</a:t>
            </a:r>
            <a:endParaRPr lang="en-US" sz="3446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61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0357" y="2708031"/>
            <a:ext cx="10215418" cy="683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23" dirty="0">
                <a:solidFill>
                  <a:srgbClr val="000000"/>
                </a:solidFill>
                <a:latin typeface="Arial Black" panose="020B0A04020102020204" pitchFamily="34" charset="0"/>
                <a:ea typeface="Calibri" panose="020F0502020204030204" pitchFamily="34" charset="0"/>
              </a:rPr>
              <a:t> </a:t>
            </a:r>
            <a:endParaRPr lang="en-US" sz="969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“F” Face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May appear droopy or uneven when asked to smile. </a:t>
            </a:r>
          </a:p>
          <a:p>
            <a:pPr>
              <a:lnSpc>
                <a:spcPct val="115000"/>
              </a:lnSpc>
            </a:pP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Wingdings" panose="05000000000000000000" pitchFamily="2" charset="2"/>
              </a:rPr>
              <a:t> </a:t>
            </a:r>
            <a:endParaRPr lang="en-US" sz="3661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“A” Arm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Check if one arm drifts down more than the other. </a:t>
            </a:r>
          </a:p>
          <a:p>
            <a:pPr>
              <a:lnSpc>
                <a:spcPct val="115000"/>
              </a:lnSpc>
            </a:pP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Wingdings" panose="05000000000000000000" pitchFamily="2" charset="2"/>
              </a:rPr>
              <a:t> </a:t>
            </a:r>
            <a:endParaRPr lang="en-US" sz="3661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“S” Speech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May sound slurred or strange. </a:t>
            </a:r>
          </a:p>
          <a:p>
            <a:pPr>
              <a:lnSpc>
                <a:spcPct val="115000"/>
              </a:lnSpc>
            </a:pP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Wingdings" panose="05000000000000000000" pitchFamily="2" charset="2"/>
              </a:rPr>
              <a:t> </a:t>
            </a:r>
            <a:endParaRPr lang="en-US" sz="3661" dirty="0">
              <a:solidFill>
                <a:srgbClr val="000000"/>
              </a:solidFill>
              <a:latin typeface="Comic Sans MS" panose="030F0702030302020204" pitchFamily="66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“T” Time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Cambria Math" panose="02040503050406030204" pitchFamily="18" charset="0"/>
              </a:rPr>
              <a:t>‐</a:t>
            </a:r>
            <a:r>
              <a:rPr lang="en-US" sz="3661" dirty="0">
                <a:solidFill>
                  <a:srgbClr val="000000"/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 For any of the above  stroke signs, Call 911 as soon as possible. </a:t>
            </a:r>
          </a:p>
        </p:txBody>
      </p:sp>
    </p:spTree>
    <p:extLst>
      <p:ext uri="{BB962C8B-B14F-4D97-AF65-F5344CB8AC3E}">
        <p14:creationId xmlns:p14="http://schemas.microsoft.com/office/powerpoint/2010/main" val="39989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07479" y="2755387"/>
            <a:ext cx="198936" cy="397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474" tIns="49237" rIns="98474" bIns="4923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938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920155" y="3046176"/>
            <a:ext cx="4407876" cy="430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474" tIns="49237" rIns="98474" bIns="49237" numCol="1" anchor="t" anchorCtr="0" compatLnSpc="1">
            <a:prstTxWarp prst="textNoShape">
              <a:avLst/>
            </a:prstTxWarp>
            <a:spAutoFit/>
          </a:bodyPr>
          <a:lstStyle/>
          <a:p>
            <a:pPr defTabSz="98471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154" b="1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Review Question for Kids</a:t>
            </a:r>
            <a:endParaRPr lang="en-US" altLang="en-US" sz="2154" dirty="0">
              <a:latin typeface="Comic Sans MS" panose="030F0702030302020204" pitchFamily="66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57696" y="3753802"/>
            <a:ext cx="13149258" cy="556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74" tIns="49237" rIns="98474" bIns="4923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1. True or False</a:t>
            </a:r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Stroke is a leading cause of death in the country and causes more serious long-term disabilities than any other disease. </a:t>
            </a:r>
          </a:p>
          <a:p>
            <a:pPr defTabSz="984717"/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2. True or False   </a:t>
            </a:r>
            <a:r>
              <a:rPr lang="en-US" altLang="en-US" sz="2369" dirty="0">
                <a:latin typeface="Comic Sans MS" panose="030F0702030302020204" pitchFamily="66" charset="0"/>
                <a:ea typeface="Times New Roman" panose="02020603050405020304" pitchFamily="18" charset="0"/>
                <a:cs typeface="Tahoma" panose="020B0604030504040204" pitchFamily="34" charset="0"/>
              </a:rPr>
              <a:t>A stroke can occur in your brain or in your heart.</a:t>
            </a:r>
          </a:p>
          <a:p>
            <a:pPr defTabSz="984717"/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3. True or False   Women are more likely to die from breast cancer than stroke. </a:t>
            </a:r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4. Which of the following are signs of stroke? (Select all that apply)</a:t>
            </a:r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   a. Sudden confusion, trouble speaking or understanding speech</a:t>
            </a:r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   b. Sudden, severe headache with no known cause</a:t>
            </a:r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   c. Sudden numbness or weakness of the face, arm or leg, especially on one side of </a:t>
            </a: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       the body</a:t>
            </a:r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   d. Sudden trouble seeing in one or both eyes</a:t>
            </a:r>
            <a:endParaRPr lang="en-US" altLang="en-US" sz="2369" dirty="0">
              <a:latin typeface="Comic Sans MS" panose="030F0702030302020204" pitchFamily="66" charset="0"/>
            </a:endParaRPr>
          </a:p>
          <a:p>
            <a:pPr defTabSz="984717"/>
            <a:r>
              <a:rPr lang="en-US" altLang="en-US" sz="2369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    e. Sudden trouble walking, dizziness, loss of balance or coordination</a:t>
            </a:r>
            <a:endParaRPr lang="en-US" altLang="en-US" sz="2369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2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4338" y="4512164"/>
            <a:ext cx="12250617" cy="1783128"/>
          </a:xfrm>
        </p:spPr>
        <p:txBody>
          <a:bodyPr>
            <a:noAutofit/>
          </a:bodyPr>
          <a:lstStyle/>
          <a:p>
            <a:pPr marL="369269" indent="-369269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Blood is carried to the brain by blood vessels called arteries.</a:t>
            </a:r>
          </a:p>
          <a:p>
            <a:pPr algn="l"/>
            <a:endParaRPr lang="en-US" sz="2800" dirty="0">
              <a:latin typeface="Comic Sans MS" panose="030F0702030302020204" pitchFamily="66" charset="0"/>
            </a:endParaRPr>
          </a:p>
          <a:p>
            <a:pPr marL="369269" indent="-369269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Blood contains oxygen and important nutrients for your brain cells.</a:t>
            </a:r>
          </a:p>
          <a:p>
            <a:pPr marL="369269" indent="-369269" algn="l">
              <a:buFont typeface="Arial" panose="020B0604020202020204" pitchFamily="34" charset="0"/>
              <a:buChar char="•"/>
            </a:pPr>
            <a:endParaRPr lang="en-US" sz="2800" dirty="0">
              <a:latin typeface="Comic Sans MS" panose="030F0702030302020204" pitchFamily="66" charset="0"/>
            </a:endParaRPr>
          </a:p>
          <a:p>
            <a:pPr marL="369269" indent="-369269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Arteries are like pipes carrying blood from the heart to the brain.</a:t>
            </a:r>
          </a:p>
          <a:p>
            <a:pPr algn="l"/>
            <a:endParaRPr lang="en-US" sz="2800" dirty="0">
              <a:latin typeface="Comic Sans MS" panose="030F0702030302020204" pitchFamily="66" charset="0"/>
            </a:endParaRPr>
          </a:p>
          <a:p>
            <a:pPr marL="369269" indent="-369269" algn="l">
              <a:buFont typeface="Arial" panose="020B0604020202020204" pitchFamily="34" charset="0"/>
              <a:buChar char="•"/>
            </a:pPr>
            <a:r>
              <a:rPr lang="en-US" sz="2800" dirty="0">
                <a:latin typeface="Comic Sans MS" panose="030F0702030302020204" pitchFamily="66" charset="0"/>
              </a:rPr>
              <a:t>A stroke occurs when one of these arteries or “pipes” becomes blocked or ruptures.</a:t>
            </a:r>
          </a:p>
          <a:p>
            <a:pPr marL="369269" indent="-369269" algn="l">
              <a:buFont typeface="Arial" panose="020B0604020202020204" pitchFamily="34" charset="0"/>
              <a:buChar char="•"/>
            </a:pPr>
            <a:endParaRPr lang="en-US" dirty="0">
              <a:latin typeface="Comic Sans MS" panose="030F0702030302020204" pitchFamily="66" charset="0"/>
            </a:endParaRPr>
          </a:p>
          <a:p>
            <a:pPr algn="l"/>
            <a:r>
              <a:rPr lang="en-US" dirty="0"/>
              <a:t> 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6782" y="3291628"/>
            <a:ext cx="3739078" cy="539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8" dirty="0">
                <a:latin typeface="Comic Sans MS" panose="030F0702030302020204" pitchFamily="66" charset="0"/>
                <a:ea typeface="Calibri" panose="020F0502020204030204" pitchFamily="34" charset="0"/>
              </a:rPr>
              <a:t>What is a Stroke?</a:t>
            </a:r>
            <a:endParaRPr lang="en-US" sz="2908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1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07479" y="2755387"/>
            <a:ext cx="198936" cy="397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474" tIns="49237" rIns="98474" bIns="49237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938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828385" y="2954215"/>
            <a:ext cx="4407876" cy="4309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8474" tIns="49237" rIns="98474" bIns="49237" numCol="1" anchor="t" anchorCtr="0" compatLnSpc="1">
            <a:prstTxWarp prst="textNoShape">
              <a:avLst/>
            </a:prstTxWarp>
            <a:spAutoFit/>
          </a:bodyPr>
          <a:lstStyle/>
          <a:p>
            <a:pPr defTabSz="98471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154" b="1" dirty="0">
                <a:latin typeface="Comic Sans MS" panose="030F0702030302020204" pitchFamily="66" charset="0"/>
                <a:ea typeface="Calibri" panose="020F0502020204030204" pitchFamily="34" charset="0"/>
                <a:cs typeface="Tahoma" panose="020B0604030504040204" pitchFamily="34" charset="0"/>
              </a:rPr>
              <a:t>Review Question for Kids</a:t>
            </a:r>
            <a:endParaRPr lang="en-US" altLang="en-US" sz="2154" dirty="0">
              <a:latin typeface="Comic Sans MS" panose="030F0702030302020204" pitchFamily="66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24601" y="3447467"/>
            <a:ext cx="11695598" cy="636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474" tIns="49237" rIns="98474" bIns="49237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938" dirty="0">
                <a:latin typeface="Comic Sans MS" panose="030F0702030302020204" pitchFamily="66" charset="0"/>
              </a:rPr>
              <a:t>5. Stroke symptoms that last only a short time and then disappear are called? </a:t>
            </a:r>
          </a:p>
          <a:p>
            <a:endParaRPr lang="en-US" sz="1938" dirty="0">
              <a:latin typeface="Comic Sans MS" panose="030F0702030302020204" pitchFamily="66" charset="0"/>
            </a:endParaRPr>
          </a:p>
          <a:p>
            <a:r>
              <a:rPr lang="en-US" sz="1938" dirty="0">
                <a:latin typeface="Comic Sans MS" panose="030F0702030302020204" pitchFamily="66" charset="0"/>
              </a:rPr>
              <a:t>6. A TIA is (choose one from below)  </a:t>
            </a:r>
          </a:p>
          <a:p>
            <a:r>
              <a:rPr lang="en-US" sz="1938" dirty="0">
                <a:latin typeface="Comic Sans MS" panose="030F0702030302020204" pitchFamily="66" charset="0"/>
              </a:rPr>
              <a:t>    a. Nothing to worry about unless they reoccur.</a:t>
            </a:r>
          </a:p>
          <a:p>
            <a:r>
              <a:rPr lang="en-US" sz="1938" dirty="0">
                <a:latin typeface="Comic Sans MS" panose="030F0702030302020204" pitchFamily="66" charset="0"/>
              </a:rPr>
              <a:t>    b. An indication that you could have a major stroke. You should be medically evaluated </a:t>
            </a:r>
          </a:p>
          <a:p>
            <a:r>
              <a:rPr lang="en-US" sz="1938" dirty="0">
                <a:latin typeface="Comic Sans MS" panose="030F0702030302020204" pitchFamily="66" charset="0"/>
              </a:rPr>
              <a:t>        immediately.</a:t>
            </a:r>
          </a:p>
          <a:p>
            <a:pPr lvl="1"/>
            <a:endParaRPr lang="en-US" sz="1938" dirty="0">
              <a:latin typeface="Comic Sans MS" panose="030F0702030302020204" pitchFamily="66" charset="0"/>
            </a:endParaRPr>
          </a:p>
          <a:p>
            <a:r>
              <a:rPr lang="en-US" sz="1938" dirty="0">
                <a:latin typeface="Comic Sans MS" panose="030F0702030302020204" pitchFamily="66" charset="0"/>
              </a:rPr>
              <a:t>7. If you believe someone is having a stroke what should you do?  </a:t>
            </a:r>
          </a:p>
          <a:p>
            <a:pPr lvl="0"/>
            <a:r>
              <a:rPr lang="en-US" sz="1938" dirty="0">
                <a:latin typeface="Comic Sans MS" panose="030F0702030302020204" pitchFamily="66" charset="0"/>
              </a:rPr>
              <a:t>    a. Drive them immediately to their doctor's office.</a:t>
            </a:r>
          </a:p>
          <a:p>
            <a:pPr lvl="0"/>
            <a:r>
              <a:rPr lang="en-US" sz="1938" dirty="0">
                <a:latin typeface="Comic Sans MS" panose="030F0702030302020204" pitchFamily="66" charset="0"/>
              </a:rPr>
              <a:t>    b. Drive them immediately to the nearest emergency room.</a:t>
            </a:r>
          </a:p>
          <a:p>
            <a:pPr lvl="0"/>
            <a:r>
              <a:rPr lang="en-US" sz="1938" dirty="0">
                <a:latin typeface="Comic Sans MS" panose="030F0702030302020204" pitchFamily="66" charset="0"/>
              </a:rPr>
              <a:t>    c. Call 9-1-1 immediately.</a:t>
            </a:r>
          </a:p>
          <a:p>
            <a:r>
              <a:rPr lang="en-US" sz="1938" dirty="0">
                <a:latin typeface="Comic Sans MS" panose="030F0702030302020204" pitchFamily="66" charset="0"/>
              </a:rPr>
              <a:t>    d. Stroke is a medical emergency. Every minute counts when someone is having a stroke. </a:t>
            </a:r>
          </a:p>
          <a:p>
            <a:r>
              <a:rPr lang="en-US" sz="1938" dirty="0">
                <a:latin typeface="Comic Sans MS" panose="030F0702030302020204" pitchFamily="66" charset="0"/>
              </a:rPr>
              <a:t>        Immediate treatment can save people's lives and enhance their chances for successful </a:t>
            </a:r>
          </a:p>
          <a:p>
            <a:r>
              <a:rPr lang="en-US" sz="1938" dirty="0">
                <a:latin typeface="Comic Sans MS" panose="030F0702030302020204" pitchFamily="66" charset="0"/>
              </a:rPr>
              <a:t>        recovery. Research shows the fastest way to get treatment is to call 9-1-1.</a:t>
            </a:r>
          </a:p>
          <a:p>
            <a:endParaRPr lang="en-US" sz="1938" dirty="0">
              <a:latin typeface="Comic Sans MS" panose="030F0702030302020204" pitchFamily="66" charset="0"/>
            </a:endParaRPr>
          </a:p>
          <a:p>
            <a:r>
              <a:rPr lang="en-US" sz="1938" dirty="0">
                <a:latin typeface="Comic Sans MS" panose="030F0702030302020204" pitchFamily="66" charset="0"/>
              </a:rPr>
              <a:t>8. Which of the following are risk factors for stroke? </a:t>
            </a:r>
          </a:p>
          <a:p>
            <a:r>
              <a:rPr lang="en-US" sz="1938" dirty="0">
                <a:latin typeface="Comic Sans MS" panose="030F0702030302020204" pitchFamily="66" charset="0"/>
              </a:rPr>
              <a:t>    a. High blood pressure</a:t>
            </a:r>
          </a:p>
          <a:p>
            <a:pPr lvl="0"/>
            <a:r>
              <a:rPr lang="en-US" sz="1938" dirty="0">
                <a:latin typeface="Comic Sans MS" panose="030F0702030302020204" pitchFamily="66" charset="0"/>
              </a:rPr>
              <a:t>    b. Heart disease</a:t>
            </a:r>
          </a:p>
          <a:p>
            <a:pPr lvl="0"/>
            <a:r>
              <a:rPr lang="en-US" sz="1938" dirty="0">
                <a:latin typeface="Comic Sans MS" panose="030F0702030302020204" pitchFamily="66" charset="0"/>
              </a:rPr>
              <a:t>    c. Smoking</a:t>
            </a:r>
          </a:p>
          <a:p>
            <a:pPr lvl="0"/>
            <a:r>
              <a:rPr lang="en-US" sz="1938" dirty="0">
                <a:latin typeface="Comic Sans MS" panose="030F0702030302020204" pitchFamily="66" charset="0"/>
              </a:rPr>
              <a:t>    d. High cholesterol</a:t>
            </a:r>
          </a:p>
          <a:p>
            <a:pPr lvl="0"/>
            <a:r>
              <a:rPr lang="en-US" sz="1938" dirty="0">
                <a:latin typeface="Comic Sans MS" panose="030F0702030302020204" pitchFamily="66" charset="0"/>
              </a:rPr>
              <a:t>    e. Diabetes</a:t>
            </a:r>
          </a:p>
        </p:txBody>
      </p:sp>
    </p:spTree>
    <p:extLst>
      <p:ext uri="{BB962C8B-B14F-4D97-AF65-F5344CB8AC3E}">
        <p14:creationId xmlns:p14="http://schemas.microsoft.com/office/powerpoint/2010/main" val="211910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8300" y="4124186"/>
            <a:ext cx="11522932" cy="4662262"/>
          </a:xfrm>
        </p:spPr>
        <p:txBody>
          <a:bodyPr>
            <a:normAutofit lnSpcReduction="10000"/>
          </a:bodyPr>
          <a:lstStyle/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sz="2908" dirty="0">
                <a:latin typeface="Comic Sans MS" panose="030F0702030302020204" pitchFamily="66" charset="0"/>
              </a:rPr>
              <a:t>A stroke is a brain attack.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sz="2908" dirty="0">
                <a:latin typeface="Comic Sans MS" panose="030F0702030302020204" pitchFamily="66" charset="0"/>
              </a:rPr>
              <a:t>A stroke occurs when part of the brain gets no blood flow or low blood flow caused by a clot or rupture of a blood vessel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sz="2908" dirty="0">
                <a:latin typeface="Comic Sans MS" panose="030F0702030302020204" pitchFamily="66" charset="0"/>
              </a:rPr>
              <a:t>This causes brain cells to die. The area of dead brain cells is the stroke. 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sz="2908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you think someone is having a stroke, act FAST by calling 911, “Time is Brain.” 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sz="2908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During an untreated stroke, many brain cells (an average of 1.9 million) are dying per minute, so getting help for the person FAST is critical.</a:t>
            </a:r>
          </a:p>
        </p:txBody>
      </p:sp>
      <p:sp>
        <p:nvSpPr>
          <p:cNvPr id="2" name="Rectangle 1"/>
          <p:cNvSpPr/>
          <p:nvPr/>
        </p:nvSpPr>
        <p:spPr>
          <a:xfrm>
            <a:off x="5740228" y="3021997"/>
            <a:ext cx="3739078" cy="539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8" dirty="0">
                <a:latin typeface="Comic Sans MS" panose="030F0702030302020204" pitchFamily="66" charset="0"/>
                <a:ea typeface="Calibri" panose="020F0502020204030204" pitchFamily="34" charset="0"/>
              </a:rPr>
              <a:t>What is a Stroke?</a:t>
            </a:r>
            <a:endParaRPr lang="en-US" sz="2908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197" y="4029222"/>
            <a:ext cx="11989192" cy="4652890"/>
          </a:xfrm>
        </p:spPr>
        <p:txBody>
          <a:bodyPr>
            <a:normAutofit fontScale="62500" lnSpcReduction="20000"/>
          </a:bodyPr>
          <a:lstStyle/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>
                <a:latin typeface="Comic Sans MS" panose="030F0702030302020204" pitchFamily="66" charset="0"/>
              </a:rPr>
              <a:t>Stroke is the fifth leading cause of death in the </a:t>
            </a:r>
            <a:r>
              <a:rPr lang="en-US" dirty="0" smtClean="0">
                <a:latin typeface="Comic Sans MS" panose="030F0702030302020204" pitchFamily="66" charset="0"/>
              </a:rPr>
              <a:t>U.S.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Each </a:t>
            </a:r>
            <a:r>
              <a:rPr lang="en-US" dirty="0">
                <a:latin typeface="Comic Sans MS" panose="030F0702030302020204" pitchFamily="66" charset="0"/>
              </a:rPr>
              <a:t>year nearly 800,000 people experience a new or recurrent stroke. 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A </a:t>
            </a:r>
            <a:r>
              <a:rPr lang="en-US" dirty="0">
                <a:latin typeface="Comic Sans MS" panose="030F0702030302020204" pitchFamily="66" charset="0"/>
              </a:rPr>
              <a:t>stroke happens every 40 </a:t>
            </a:r>
            <a:r>
              <a:rPr lang="en-US" dirty="0" smtClean="0">
                <a:latin typeface="Comic Sans MS" panose="030F0702030302020204" pitchFamily="66" charset="0"/>
              </a:rPr>
              <a:t>seconds.</a:t>
            </a:r>
            <a:endParaRPr lang="en-US" dirty="0">
              <a:latin typeface="Comic Sans MS" panose="030F0702030302020204" pitchFamily="66" charset="0"/>
            </a:endParaRP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Nearly </a:t>
            </a:r>
            <a:r>
              <a:rPr lang="en-US" dirty="0">
                <a:latin typeface="Comic Sans MS" panose="030F0702030302020204" pitchFamily="66" charset="0"/>
              </a:rPr>
              <a:t>130,000 deaths each year 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Every </a:t>
            </a:r>
            <a:r>
              <a:rPr lang="en-US" dirty="0">
                <a:latin typeface="Comic Sans MS" panose="030F0702030302020204" pitchFamily="66" charset="0"/>
              </a:rPr>
              <a:t>four minutes someone dies from </a:t>
            </a:r>
            <a:r>
              <a:rPr lang="en-US" dirty="0" smtClean="0">
                <a:latin typeface="Comic Sans MS" panose="030F0702030302020204" pitchFamily="66" charset="0"/>
              </a:rPr>
              <a:t>stroke.</a:t>
            </a:r>
            <a:endParaRPr lang="en-US" dirty="0">
              <a:latin typeface="Comic Sans MS" panose="030F0702030302020204" pitchFamily="66" charset="0"/>
            </a:endParaRP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Approximately </a:t>
            </a:r>
            <a:r>
              <a:rPr lang="en-US" dirty="0">
                <a:latin typeface="Comic Sans MS" panose="030F0702030302020204" pitchFamily="66" charset="0"/>
              </a:rPr>
              <a:t>7 million stroke </a:t>
            </a:r>
            <a:r>
              <a:rPr lang="en-US" dirty="0" smtClean="0">
                <a:latin typeface="Comic Sans MS" panose="030F0702030302020204" pitchFamily="66" charset="0"/>
              </a:rPr>
              <a:t>survivors.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Stroke </a:t>
            </a:r>
            <a:r>
              <a:rPr lang="en-US" dirty="0">
                <a:latin typeface="Comic Sans MS" panose="030F0702030302020204" pitchFamily="66" charset="0"/>
              </a:rPr>
              <a:t>is a leading cause of adult disability. </a:t>
            </a: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dirty="0" smtClean="0">
                <a:latin typeface="Comic Sans MS" panose="030F0702030302020204" pitchFamily="66" charset="0"/>
              </a:rPr>
              <a:t>Up </a:t>
            </a:r>
            <a:r>
              <a:rPr lang="en-US" dirty="0">
                <a:latin typeface="Comic Sans MS" panose="030F0702030302020204" pitchFamily="66" charset="0"/>
              </a:rPr>
              <a:t>to 80% of </a:t>
            </a:r>
            <a:r>
              <a:rPr lang="en-US" dirty="0" smtClean="0">
                <a:latin typeface="Comic Sans MS" panose="030F0702030302020204" pitchFamily="66" charset="0"/>
              </a:rPr>
              <a:t>all </a:t>
            </a:r>
            <a:r>
              <a:rPr lang="en-US" dirty="0">
                <a:latin typeface="Comic Sans MS" panose="030F0702030302020204" pitchFamily="66" charset="0"/>
              </a:rPr>
              <a:t>strokes are preventable through risk factor management.</a:t>
            </a:r>
            <a:endParaRPr lang="en-US" dirty="0" smtClean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59253" y="3081784"/>
            <a:ext cx="37390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Stroke is Common!</a:t>
            </a:r>
          </a:p>
        </p:txBody>
      </p:sp>
    </p:spTree>
    <p:extLst>
      <p:ext uri="{BB962C8B-B14F-4D97-AF65-F5344CB8AC3E}">
        <p14:creationId xmlns:p14="http://schemas.microsoft.com/office/powerpoint/2010/main" val="9957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541" y="3331359"/>
            <a:ext cx="9847385" cy="618538"/>
          </a:xfrm>
        </p:spPr>
        <p:txBody>
          <a:bodyPr>
            <a:normAutofit/>
          </a:bodyPr>
          <a:lstStyle/>
          <a:p>
            <a:r>
              <a:rPr lang="en-US" sz="3769" dirty="0">
                <a:latin typeface="Comic Sans MS" panose="030F0702030302020204" pitchFamily="66" charset="0"/>
              </a:rPr>
              <a:t>Two Types of Stroke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0154" y="4174540"/>
            <a:ext cx="11215077" cy="4983528"/>
          </a:xfrm>
        </p:spPr>
        <p:txBody>
          <a:bodyPr>
            <a:normAutofit/>
          </a:bodyPr>
          <a:lstStyle/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sz="3015" dirty="0">
                <a:latin typeface="Comic Sans MS" panose="030F0702030302020204" pitchFamily="66" charset="0"/>
              </a:rPr>
              <a:t>Ischemic Stroke= Clot</a:t>
            </a:r>
          </a:p>
          <a:p>
            <a:pPr algn="l"/>
            <a:r>
              <a:rPr lang="en-US" sz="3015" dirty="0">
                <a:latin typeface="Comic Sans MS" panose="030F0702030302020204" pitchFamily="66" charset="0"/>
              </a:rPr>
              <a:t>Most common type of stroke (87% of all strokes). An ischemic stroke happens when an artery in the brain is blocked.</a:t>
            </a:r>
          </a:p>
          <a:p>
            <a:pPr algn="l"/>
            <a:endParaRPr lang="en-US" sz="3015" dirty="0">
              <a:latin typeface="Comic Sans MS" panose="030F0702030302020204" pitchFamily="66" charset="0"/>
            </a:endParaRPr>
          </a:p>
          <a:p>
            <a:pPr marL="369269" indent="-369269" algn="l">
              <a:buFont typeface="Wingdings" panose="05000000000000000000" pitchFamily="2" charset="2"/>
              <a:buChar char="Ø"/>
            </a:pPr>
            <a:r>
              <a:rPr lang="en-US" sz="3015" dirty="0">
                <a:latin typeface="Comic Sans MS" panose="030F0702030302020204" pitchFamily="66" charset="0"/>
              </a:rPr>
              <a:t>Hemorrhage= Bleeding Stroke</a:t>
            </a:r>
          </a:p>
          <a:p>
            <a:pPr algn="l"/>
            <a:r>
              <a:rPr lang="en-US" sz="3015" dirty="0">
                <a:latin typeface="Comic Sans MS" panose="030F0702030302020204" pitchFamily="66" charset="0"/>
              </a:rPr>
              <a:t>Happens when a blood vessel in the brain bursts and spills blood into or around the brain. High blood pressure and aneurysms can make blood vessels weak enough to burst.</a:t>
            </a:r>
          </a:p>
        </p:txBody>
      </p:sp>
    </p:spTree>
    <p:extLst>
      <p:ext uri="{BB962C8B-B14F-4D97-AF65-F5344CB8AC3E}">
        <p14:creationId xmlns:p14="http://schemas.microsoft.com/office/powerpoint/2010/main" val="169906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86548" y="3273087"/>
            <a:ext cx="4335840" cy="49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dirty="0">
                <a:latin typeface="Comic Sans MS" panose="030F0702030302020204" pitchFamily="66" charset="0"/>
              </a:rPr>
              <a:t>Ischemic Stroke= Clot</a:t>
            </a:r>
          </a:p>
        </p:txBody>
      </p:sp>
      <p:sp>
        <p:nvSpPr>
          <p:cNvPr id="8" name="Rectangle 7"/>
          <p:cNvSpPr/>
          <p:nvPr/>
        </p:nvSpPr>
        <p:spPr>
          <a:xfrm>
            <a:off x="1207477" y="3853769"/>
            <a:ext cx="5022166" cy="88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dirty="0">
                <a:latin typeface="Comic Sans MS" panose="030F0702030302020204" pitchFamily="66" charset="0"/>
              </a:rPr>
              <a:t>Happens when an artery in the brain is blocked.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5" t="23508" r="15346" b="46994"/>
          <a:stretch/>
        </p:blipFill>
        <p:spPr>
          <a:xfrm>
            <a:off x="6007050" y="2708031"/>
            <a:ext cx="8323093" cy="539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1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" t="14727" r="26581" b="68267"/>
          <a:stretch/>
        </p:blipFill>
        <p:spPr>
          <a:xfrm>
            <a:off x="1721730" y="4843112"/>
            <a:ext cx="12189965" cy="48237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40572" y="3112623"/>
            <a:ext cx="3389398" cy="55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Ischemic</a:t>
            </a:r>
            <a:r>
              <a:rPr lang="en-US" sz="3015" dirty="0">
                <a:latin typeface="Comic Sans MS" panose="030F0702030302020204" pitchFamily="66" charset="0"/>
              </a:rPr>
              <a:t> Stroke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0574" y="3594997"/>
            <a:ext cx="72762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Blood Flow in normal and blocked arteries </a:t>
            </a:r>
          </a:p>
        </p:txBody>
      </p:sp>
    </p:spTree>
    <p:extLst>
      <p:ext uri="{BB962C8B-B14F-4D97-AF65-F5344CB8AC3E}">
        <p14:creationId xmlns:p14="http://schemas.microsoft.com/office/powerpoint/2010/main" val="25088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0572" y="2844060"/>
            <a:ext cx="3389398" cy="49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69" dirty="0">
                <a:latin typeface="Comic Sans MS" panose="030F0702030302020204" pitchFamily="66" charset="0"/>
              </a:rPr>
              <a:t>Ischemic </a:t>
            </a:r>
            <a:r>
              <a:rPr lang="en-US" sz="2585" dirty="0">
                <a:latin typeface="Comic Sans MS" panose="030F0702030302020204" pitchFamily="66" charset="0"/>
              </a:rPr>
              <a:t>Stroke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0572" y="3323675"/>
            <a:ext cx="6558154" cy="490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dirty="0">
                <a:latin typeface="Comic Sans MS" panose="030F0702030302020204" pitchFamily="66" charset="0"/>
              </a:rPr>
              <a:t>Blood Flow in normal and </a:t>
            </a:r>
            <a:r>
              <a:rPr lang="en-US" sz="2369" dirty="0">
                <a:latin typeface="Comic Sans MS" panose="030F0702030302020204" pitchFamily="66" charset="0"/>
              </a:rPr>
              <a:t>blocked</a:t>
            </a:r>
            <a:r>
              <a:rPr lang="en-US" sz="2585" dirty="0">
                <a:latin typeface="Comic Sans MS" panose="030F0702030302020204" pitchFamily="66" charset="0"/>
              </a:rPr>
              <a:t> arteries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" t="33081" r="8433" b="34138"/>
          <a:stretch/>
        </p:blipFill>
        <p:spPr>
          <a:xfrm>
            <a:off x="2570197" y="3887141"/>
            <a:ext cx="10378048" cy="620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8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95382" y="2924917"/>
            <a:ext cx="3389398" cy="556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85" dirty="0">
                <a:latin typeface="Comic Sans MS" panose="030F0702030302020204" pitchFamily="66" charset="0"/>
              </a:rPr>
              <a:t>Ischemic</a:t>
            </a:r>
            <a:r>
              <a:rPr lang="en-US" sz="3015" dirty="0">
                <a:latin typeface="Comic Sans MS" panose="030F0702030302020204" pitchFamily="66" charset="0"/>
              </a:rPr>
              <a:t> </a:t>
            </a:r>
            <a:r>
              <a:rPr lang="en-US" sz="2585" dirty="0">
                <a:latin typeface="Comic Sans MS" panose="030F0702030302020204" pitchFamily="66" charset="0"/>
              </a:rPr>
              <a:t>Stroke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5381" y="3488385"/>
            <a:ext cx="6558154" cy="456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69" dirty="0">
                <a:latin typeface="Comic Sans MS" panose="030F0702030302020204" pitchFamily="66" charset="0"/>
              </a:rPr>
              <a:t>Blood Flow in normal and blocked arteries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6" t="65554" r="8433" b="9185"/>
          <a:stretch/>
        </p:blipFill>
        <p:spPr>
          <a:xfrm>
            <a:off x="2095381" y="4454401"/>
            <a:ext cx="11944906" cy="55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5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3039</TotalTime>
  <Words>1072</Words>
  <Application>Microsoft Office PowerPoint</Application>
  <PresentationFormat>Custom</PresentationFormat>
  <Paragraphs>144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Arial Black</vt:lpstr>
      <vt:lpstr>Calibri</vt:lpstr>
      <vt:lpstr>Calibri Light</vt:lpstr>
      <vt:lpstr>Cambria Math</vt:lpstr>
      <vt:lpstr>Comic Sans MS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Two Types of Stroke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Ischemic Stroke</vt:lpstr>
      <vt:lpstr>Causes of Stroke (Risk Factors)</vt:lpstr>
      <vt:lpstr>Recognize stroke and get help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Noser, Elizabeth</dc:creator>
  <cp:lastModifiedBy>Montes, Giselle M</cp:lastModifiedBy>
  <cp:revision>32</cp:revision>
  <dcterms:created xsi:type="dcterms:W3CDTF">2019-03-30T17:27:32Z</dcterms:created>
  <dcterms:modified xsi:type="dcterms:W3CDTF">2020-04-23T17:33:01Z</dcterms:modified>
</cp:coreProperties>
</file>