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3" r:id="rId5"/>
    <p:sldId id="262" r:id="rId6"/>
    <p:sldId id="257" r:id="rId7"/>
    <p:sldId id="265" r:id="rId8"/>
    <p:sldId id="266" r:id="rId9"/>
    <p:sldId id="258" r:id="rId10"/>
    <p:sldId id="261" r:id="rId11"/>
    <p:sldId id="259" r:id="rId12"/>
    <p:sldId id="267" r:id="rId13"/>
  </p:sldIdLst>
  <p:sldSz cx="15544800" cy="11887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83" autoAdjust="0"/>
  </p:normalViewPr>
  <p:slideViewPr>
    <p:cSldViewPr snapToGrid="0">
      <p:cViewPr varScale="1">
        <p:scale>
          <a:sx n="60" d="100"/>
          <a:sy n="60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945429"/>
            <a:ext cx="13213080" cy="4138507"/>
          </a:xfrm>
        </p:spPr>
        <p:txBody>
          <a:bodyPr anchor="b"/>
          <a:lstStyle>
            <a:lvl1pPr algn="ctr">
              <a:defRPr sz="10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6243533"/>
            <a:ext cx="11658600" cy="2869987"/>
          </a:xfrm>
        </p:spPr>
        <p:txBody>
          <a:bodyPr/>
          <a:lstStyle>
            <a:lvl1pPr marL="0" indent="0" algn="ctr">
              <a:buNone/>
              <a:defRPr sz="4080"/>
            </a:lvl1pPr>
            <a:lvl2pPr marL="777240" indent="0" algn="ctr">
              <a:buNone/>
              <a:defRPr sz="3400"/>
            </a:lvl2pPr>
            <a:lvl3pPr marL="1554480" indent="0" algn="ctr">
              <a:buNone/>
              <a:defRPr sz="3060"/>
            </a:lvl3pPr>
            <a:lvl4pPr marL="2331720" indent="0" algn="ctr">
              <a:buNone/>
              <a:defRPr sz="2720"/>
            </a:lvl4pPr>
            <a:lvl5pPr marL="3108960" indent="0" algn="ctr">
              <a:buNone/>
              <a:defRPr sz="2720"/>
            </a:lvl5pPr>
            <a:lvl6pPr marL="3886200" indent="0" algn="ctr">
              <a:buNone/>
              <a:defRPr sz="2720"/>
            </a:lvl6pPr>
            <a:lvl7pPr marL="4663440" indent="0" algn="ctr">
              <a:buNone/>
              <a:defRPr sz="2720"/>
            </a:lvl7pPr>
            <a:lvl8pPr marL="5440680" indent="0" algn="ctr">
              <a:buNone/>
              <a:defRPr sz="2720"/>
            </a:lvl8pPr>
            <a:lvl9pPr marL="6217920" indent="0" algn="ctr">
              <a:buNone/>
              <a:defRPr sz="2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632883"/>
            <a:ext cx="3351848" cy="100738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632883"/>
            <a:ext cx="9861233" cy="1007385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8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2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963549"/>
            <a:ext cx="13407390" cy="4944744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7955072"/>
            <a:ext cx="13407390" cy="2600324"/>
          </a:xfrm>
        </p:spPr>
        <p:txBody>
          <a:bodyPr/>
          <a:lstStyle>
            <a:lvl1pPr marL="0" indent="0">
              <a:buNone/>
              <a:defRPr sz="4080">
                <a:solidFill>
                  <a:schemeClr val="tx1"/>
                </a:solidFill>
              </a:defRPr>
            </a:lvl1pPr>
            <a:lvl2pPr marL="777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554480" indent="0">
              <a:buNone/>
              <a:defRPr sz="3060">
                <a:solidFill>
                  <a:schemeClr val="tx1">
                    <a:tint val="75000"/>
                  </a:schemeClr>
                </a:solidFill>
              </a:defRPr>
            </a:lvl3pPr>
            <a:lvl4pPr marL="23317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4pPr>
            <a:lvl5pPr marL="310896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5pPr>
            <a:lvl6pPr marL="388620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6pPr>
            <a:lvl7pPr marL="466344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7pPr>
            <a:lvl8pPr marL="544068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8pPr>
            <a:lvl9pPr marL="62179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3164417"/>
            <a:ext cx="6606540" cy="75423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3164417"/>
            <a:ext cx="6606540" cy="75423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32886"/>
            <a:ext cx="13407390" cy="2297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914016"/>
            <a:ext cx="6576178" cy="1428114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4342130"/>
            <a:ext cx="6576178" cy="6386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914016"/>
            <a:ext cx="6608565" cy="1428114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4342130"/>
            <a:ext cx="6608565" cy="6386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792480"/>
            <a:ext cx="5013603" cy="2773680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711539"/>
            <a:ext cx="7869555" cy="8447617"/>
          </a:xfrm>
        </p:spPr>
        <p:txBody>
          <a:bodyPr/>
          <a:lstStyle>
            <a:lvl1pPr>
              <a:defRPr sz="5440"/>
            </a:lvl1pPr>
            <a:lvl2pPr>
              <a:defRPr sz="4760"/>
            </a:lvl2pPr>
            <a:lvl3pPr>
              <a:defRPr sz="408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566160"/>
            <a:ext cx="5013603" cy="6606753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792480"/>
            <a:ext cx="5013603" cy="2773680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711539"/>
            <a:ext cx="7869555" cy="8447617"/>
          </a:xfrm>
        </p:spPr>
        <p:txBody>
          <a:bodyPr anchor="t"/>
          <a:lstStyle>
            <a:lvl1pPr marL="0" indent="0">
              <a:buNone/>
              <a:defRPr sz="5440"/>
            </a:lvl1pPr>
            <a:lvl2pPr marL="777240" indent="0">
              <a:buNone/>
              <a:defRPr sz="4760"/>
            </a:lvl2pPr>
            <a:lvl3pPr marL="1554480" indent="0">
              <a:buNone/>
              <a:defRPr sz="4080"/>
            </a:lvl3pPr>
            <a:lvl4pPr marL="2331720" indent="0">
              <a:buNone/>
              <a:defRPr sz="3400"/>
            </a:lvl4pPr>
            <a:lvl5pPr marL="3108960" indent="0">
              <a:buNone/>
              <a:defRPr sz="3400"/>
            </a:lvl5pPr>
            <a:lvl6pPr marL="3886200" indent="0">
              <a:buNone/>
              <a:defRPr sz="3400"/>
            </a:lvl6pPr>
            <a:lvl7pPr marL="4663440" indent="0">
              <a:buNone/>
              <a:defRPr sz="3400"/>
            </a:lvl7pPr>
            <a:lvl8pPr marL="5440680" indent="0">
              <a:buNone/>
              <a:defRPr sz="3400"/>
            </a:lvl8pPr>
            <a:lvl9pPr marL="6217920" indent="0">
              <a:buNone/>
              <a:defRPr sz="3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566160"/>
            <a:ext cx="5013603" cy="6606753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632886"/>
            <a:ext cx="1340739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3164417"/>
            <a:ext cx="1340739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11017676"/>
            <a:ext cx="349758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2D07-E559-4B34-9EF3-1724A39B47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11017676"/>
            <a:ext cx="524637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11017676"/>
            <a:ext cx="349758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2499-7B5F-4032-A73E-257B45CB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54480" rtl="0" eaLnBrk="1" latinLnBrk="0" hangingPunct="1">
        <a:lnSpc>
          <a:spcPct val="90000"/>
        </a:lnSpc>
        <a:spcBef>
          <a:spcPct val="0"/>
        </a:spcBef>
        <a:buNone/>
        <a:defRPr sz="7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20" indent="-388620" algn="l" defTabSz="155448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4760" kern="1200">
          <a:solidFill>
            <a:schemeClr val="tx1"/>
          </a:solidFill>
          <a:latin typeface="+mn-lt"/>
          <a:ea typeface="+mn-ea"/>
          <a:cs typeface="+mn-cs"/>
        </a:defRPr>
      </a:lvl1pPr>
      <a:lvl2pPr marL="11658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3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49758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427482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50520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8293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6065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1pPr>
      <a:lvl2pPr marL="7772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2pPr>
      <a:lvl3pPr marL="15544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3pPr>
      <a:lvl4pPr marL="23317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10896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388620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46634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4406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pics+of+the+brain+with+4+lobes+colored&amp;source=images&amp;cd=&amp;cad=rja&amp;docid=65DAJLAb09BJfM&amp;tbnid=BLABxkrya5UlEM:&amp;ved=0CAUQjRw&amp;url=http://library.thinkquest.org/J002391/functions.html&amp;ei=pWKKUeCtI4e-8ATppYDgAQ&amp;bvm=bv.46226182,d.dmg&amp;psig=AFQjCNH7dKAmXY5QNTjB8rO7V9RAQadWPw&amp;ust=136811008099884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washington.edu/chudler/lob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926" y="2001647"/>
            <a:ext cx="11658600" cy="1654394"/>
          </a:xfrm>
        </p:spPr>
        <p:txBody>
          <a:bodyPr>
            <a:normAutofit/>
          </a:bodyPr>
          <a:lstStyle/>
          <a:p>
            <a:r>
              <a:rPr lang="en-US" sz="561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Brain Parts &amp; </a:t>
            </a:r>
            <a:br>
              <a:rPr lang="en-US" sz="561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61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Function Station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9673" y="3306662"/>
            <a:ext cx="13001106" cy="662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6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Take Away Points:</a:t>
            </a:r>
          </a:p>
          <a:p>
            <a:pPr marL="437198" indent="-437198">
              <a:lnSpc>
                <a:spcPct val="150000"/>
              </a:lnSpc>
              <a:buFont typeface="+mj-lt"/>
              <a:buAutoNum type="arabicPeriod"/>
            </a:pPr>
            <a:r>
              <a:rPr lang="en-US" sz="2805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brain is the control and command center of the body.</a:t>
            </a:r>
          </a:p>
          <a:p>
            <a:pPr marL="437198" indent="-437198">
              <a:lnSpc>
                <a:spcPct val="150000"/>
              </a:lnSpc>
              <a:buFont typeface="+mj-lt"/>
              <a:buAutoNum type="arabicPeriod"/>
            </a:pPr>
            <a:r>
              <a:rPr lang="en-US" sz="2805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skull protects the brain from injury.</a:t>
            </a:r>
          </a:p>
          <a:p>
            <a:pPr marL="437198" indent="-437198">
              <a:lnSpc>
                <a:spcPct val="150000"/>
              </a:lnSpc>
              <a:buFont typeface="+mj-lt"/>
              <a:buAutoNum type="arabicPeriod"/>
            </a:pPr>
            <a:r>
              <a:rPr lang="en-US" sz="2805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Brain has three main areas: Cerebrum, Cerebellum and Brainstem, each with their own function.</a:t>
            </a:r>
            <a:endParaRPr lang="en-US" sz="2805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50000"/>
              </a:lnSpc>
              <a:buFont typeface="+mj-lt"/>
              <a:buAutoNum type="arabicPeriod"/>
            </a:pPr>
            <a:r>
              <a:rPr lang="en-US" sz="2805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Cerebrum has a right and left side and is divided into four lobes – Frontal, Parietal, Temporal and Occipital lobes, each with their own function.</a:t>
            </a:r>
            <a:endParaRPr lang="en-US" sz="2805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50000"/>
              </a:lnSpc>
              <a:buFont typeface="+mj-lt"/>
              <a:buAutoNum type="arabicPeriod"/>
            </a:pPr>
            <a:r>
              <a:rPr lang="en-US" sz="2805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Damage to the lobes (Frontal, Parietal, Temporal or Occipital) causes specific problems depending on the lobe function</a:t>
            </a:r>
            <a:endParaRPr lang="en-US" sz="2805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/>
          <a:stretch/>
        </p:blipFill>
        <p:spPr>
          <a:xfrm>
            <a:off x="909779" y="3205911"/>
            <a:ext cx="13222116" cy="7213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3612" y="1912176"/>
            <a:ext cx="6464277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25" b="1" dirty="0"/>
              <a:t>APPLY WHAT YOU LEARNED!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599" y="2956085"/>
            <a:ext cx="4819582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5" dirty="0"/>
              <a:t>Damage to the labeled  parts of the brain will cause what?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1393" y="9628550"/>
            <a:ext cx="3435123" cy="510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</p:spTree>
    <p:extLst>
      <p:ext uri="{BB962C8B-B14F-4D97-AF65-F5344CB8AC3E}">
        <p14:creationId xmlns:p14="http://schemas.microsoft.com/office/powerpoint/2010/main" val="22905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12678" y="2758305"/>
            <a:ext cx="8730072" cy="708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Damage to the </a:t>
            </a:r>
            <a:r>
              <a:rPr lang="en-US" sz="255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frontal lobe </a:t>
            </a: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 cause a change in</a:t>
            </a:r>
            <a:r>
              <a:rPr lang="en-US" sz="255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personality, aggressiveness, memory, depression, apathy and irritability.</a:t>
            </a: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550" dirty="0">
              <a:solidFill>
                <a:srgbClr val="222222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Damage to the </a:t>
            </a:r>
            <a:r>
              <a:rPr lang="en-US" sz="255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parietal lobe</a:t>
            </a:r>
            <a:r>
              <a:rPr lang="en-US" sz="255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 cause inability to locate parts of your body and recognize parts of your body.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Damage to the </a:t>
            </a:r>
            <a:r>
              <a:rPr lang="en-US" sz="255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temporal lobe</a:t>
            </a:r>
            <a:r>
              <a:rPr lang="en-US" sz="255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 cause hearing loss, language problems, sensory problems like the inability to recognize a familiar persons face.</a:t>
            </a: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550" dirty="0">
              <a:solidFill>
                <a:srgbClr val="222222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Damage to the </a:t>
            </a:r>
            <a:r>
              <a:rPr lang="en-US" sz="255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occipital lobe</a:t>
            </a:r>
            <a:r>
              <a:rPr lang="en-US" sz="255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5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 cause loss of vision and distorted perception of size, color &amp; shape.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78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04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/>
          <a:stretch/>
        </p:blipFill>
        <p:spPr>
          <a:xfrm>
            <a:off x="218599" y="2758305"/>
            <a:ext cx="6010053" cy="32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7894" y="2101201"/>
            <a:ext cx="4427063" cy="11050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Quiz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700" y="3891325"/>
            <a:ext cx="12441849" cy="4828704"/>
          </a:xfrm>
        </p:spPr>
        <p:txBody>
          <a:bodyPr>
            <a:normAutofit lnSpcReduction="10000"/>
          </a:bodyPr>
          <a:lstStyle/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What are the three main areas of the brain? </a:t>
            </a:r>
          </a:p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Name the four lobes that make up the cerebrum?</a:t>
            </a:r>
          </a:p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Name at least one function of each lobe?</a:t>
            </a:r>
          </a:p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Damage to the frontal lobe may cause?</a:t>
            </a:r>
          </a:p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Damage to the parietal lobe may cause?</a:t>
            </a:r>
          </a:p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Damage to the temporal lobe may cause?</a:t>
            </a:r>
          </a:p>
          <a:p>
            <a:pPr marL="655796" indent="-655796" algn="l">
              <a:buFont typeface="+mj-lt"/>
              <a:buAutoNum type="arabicPeriod"/>
            </a:pPr>
            <a:r>
              <a:rPr lang="en-US" sz="3825" dirty="0">
                <a:latin typeface="Comic Sans MS" panose="030F0702030302020204" pitchFamily="66" charset="0"/>
              </a:rPr>
              <a:t>Damage to the occipital lobe may cause?</a:t>
            </a:r>
          </a:p>
          <a:p>
            <a:pPr marL="655796" indent="-655796" algn="l">
              <a:buFont typeface="+mj-lt"/>
              <a:buAutoNum type="arabicPeriod"/>
            </a:pPr>
            <a:endParaRPr lang="en-US" sz="3825" dirty="0"/>
          </a:p>
          <a:p>
            <a:pPr marL="655796" indent="-655796" algn="l">
              <a:buFont typeface="+mj-lt"/>
              <a:buAutoNum type="arabicPeriod"/>
            </a:pPr>
            <a:endParaRPr lang="en-US" sz="3825" dirty="0"/>
          </a:p>
          <a:p>
            <a:pPr marL="655796" indent="-655796" algn="l">
              <a:buFont typeface="+mj-lt"/>
              <a:buAutoNum type="arabicPeriod"/>
            </a:pPr>
            <a:endParaRPr lang="en-US" sz="3825" dirty="0"/>
          </a:p>
        </p:txBody>
      </p:sp>
    </p:spTree>
    <p:extLst>
      <p:ext uri="{BB962C8B-B14F-4D97-AF65-F5344CB8AC3E}">
        <p14:creationId xmlns:p14="http://schemas.microsoft.com/office/powerpoint/2010/main" val="19026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in in skull 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65" y="1971217"/>
            <a:ext cx="6789135" cy="83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volusion.com/tus4y.bteg3/v/vspfiles/photos/3B-C2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7196270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3.volusion.com/tus4y.bteg3/v/vspfiles/photos/3B-A22-2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80" y="7595235"/>
            <a:ext cx="3757375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1787" y="1744521"/>
            <a:ext cx="8290560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25" b="1" dirty="0"/>
              <a:t>SKULL - protects the brain from injury</a:t>
            </a:r>
          </a:p>
        </p:txBody>
      </p:sp>
    </p:spTree>
    <p:extLst>
      <p:ext uri="{BB962C8B-B14F-4D97-AF65-F5344CB8AC3E}">
        <p14:creationId xmlns:p14="http://schemas.microsoft.com/office/powerpoint/2010/main" val="5071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2" y="1645618"/>
            <a:ext cx="12565380" cy="16900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Brain: 3 Main </a:t>
            </a:r>
            <a:r>
              <a:rPr lang="en-US" b="1" dirty="0" smtClean="0">
                <a:latin typeface="Comic Sans MS" panose="030F0702030302020204" pitchFamily="66" charset="0"/>
              </a:rPr>
              <a:t>Areas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Cerebrum, Cerebellum and Brainstem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b="6190"/>
          <a:stretch/>
        </p:blipFill>
        <p:spPr>
          <a:xfrm>
            <a:off x="4018053" y="3372465"/>
            <a:ext cx="6735685" cy="502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7858" y="6789162"/>
            <a:ext cx="3070792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25" b="1" dirty="0"/>
              <a:t>CEREBELLUM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2955" y="4732384"/>
            <a:ext cx="4247061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75" b="1" dirty="0"/>
              <a:t>CEREBRUM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623" y="7411335"/>
            <a:ext cx="3174129" cy="110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11" name="TextBox 10"/>
          <p:cNvSpPr txBox="1"/>
          <p:nvPr/>
        </p:nvSpPr>
        <p:spPr>
          <a:xfrm rot="2639919">
            <a:off x="6365199" y="8008530"/>
            <a:ext cx="3341438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25" b="1" dirty="0"/>
              <a:t>BRAINSTEM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5994" y="7266502"/>
            <a:ext cx="353922" cy="22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</p:spTree>
    <p:extLst>
      <p:ext uri="{BB962C8B-B14F-4D97-AF65-F5344CB8AC3E}">
        <p14:creationId xmlns:p14="http://schemas.microsoft.com/office/powerpoint/2010/main" val="9777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777" y="3595977"/>
            <a:ext cx="11658600" cy="1046440"/>
          </a:xfrm>
        </p:spPr>
        <p:txBody>
          <a:bodyPr>
            <a:normAutofit fontScale="90000"/>
          </a:bodyPr>
          <a:lstStyle/>
          <a:p>
            <a:r>
              <a:rPr lang="en-US" sz="5610" b="1" dirty="0">
                <a:latin typeface="Comic Sans MS" panose="030F0702030302020204" pitchFamily="66" charset="0"/>
              </a:rPr>
              <a:t>Brain: 3 Main Areas</a:t>
            </a:r>
            <a:r>
              <a:rPr lang="en-US" sz="6375" b="1" dirty="0">
                <a:latin typeface="Comic Sans MS" panose="030F0702030302020204" pitchFamily="66" charset="0"/>
              </a:rPr>
              <a:t/>
            </a:r>
            <a:br>
              <a:rPr lang="en-US" sz="6375" b="1" dirty="0">
                <a:latin typeface="Comic Sans MS" panose="030F0702030302020204" pitchFamily="66" charset="0"/>
              </a:rPr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231" y="2706257"/>
            <a:ext cx="12453190" cy="7473995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lvl="0" algn="l">
              <a:lnSpc>
                <a:spcPct val="120000"/>
              </a:lnSpc>
            </a:pPr>
            <a:r>
              <a:rPr lang="en-US" sz="7905" b="1" dirty="0">
                <a:solidFill>
                  <a:srgbClr val="FF6699"/>
                </a:solidFill>
                <a:latin typeface="Comic Sans MS" panose="030F0702030302020204" pitchFamily="66" charset="0"/>
              </a:rPr>
              <a:t>Cerebrum</a:t>
            </a:r>
            <a:r>
              <a:rPr lang="en-US" sz="7905" dirty="0">
                <a:solidFill>
                  <a:srgbClr val="FF6699"/>
                </a:solidFill>
                <a:latin typeface="Comic Sans MS" panose="030F0702030302020204" pitchFamily="66" charset="0"/>
              </a:rPr>
              <a:t> </a:t>
            </a:r>
          </a:p>
          <a:p>
            <a:pPr marL="874395" indent="-874395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905" dirty="0">
                <a:latin typeface="Comic Sans MS" panose="030F0702030302020204" pitchFamily="66" charset="0"/>
              </a:rPr>
              <a:t>Controls higher brain functions like language, decision-making, emotions, memory and personality. </a:t>
            </a:r>
          </a:p>
          <a:p>
            <a:pPr marL="874395" indent="-874395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905" dirty="0">
                <a:latin typeface="Comic Sans MS" panose="030F0702030302020204" pitchFamily="66" charset="0"/>
              </a:rPr>
              <a:t>Has a right and left side, called hemispheres </a:t>
            </a:r>
          </a:p>
          <a:p>
            <a:pPr lvl="0" algn="l">
              <a:lnSpc>
                <a:spcPct val="120000"/>
              </a:lnSpc>
            </a:pPr>
            <a:r>
              <a:rPr lang="en-US" sz="7905" dirty="0">
                <a:latin typeface="Comic Sans MS" panose="030F0702030302020204" pitchFamily="66" charset="0"/>
              </a:rPr>
              <a:t>          *Right hemisphere- controls left side of body &amp; houses center for music </a:t>
            </a:r>
          </a:p>
          <a:p>
            <a:pPr lvl="0" algn="l">
              <a:lnSpc>
                <a:spcPct val="120000"/>
              </a:lnSpc>
            </a:pPr>
            <a:r>
              <a:rPr lang="en-US" sz="7905" dirty="0">
                <a:latin typeface="Comic Sans MS" panose="030F0702030302020204" pitchFamily="66" charset="0"/>
              </a:rPr>
              <a:t>           &amp; artistic creation. </a:t>
            </a:r>
          </a:p>
          <a:p>
            <a:pPr algn="l">
              <a:lnSpc>
                <a:spcPct val="120000"/>
              </a:lnSpc>
            </a:pPr>
            <a:r>
              <a:rPr lang="en-US" sz="7905" dirty="0">
                <a:latin typeface="Comic Sans MS" panose="030F0702030302020204" pitchFamily="66" charset="0"/>
              </a:rPr>
              <a:t>          *Left hemisphere- controls right side of body &amp; houses areas for speech,   </a:t>
            </a:r>
          </a:p>
          <a:p>
            <a:pPr algn="l">
              <a:lnSpc>
                <a:spcPct val="120000"/>
              </a:lnSpc>
            </a:pPr>
            <a:r>
              <a:rPr lang="en-US" sz="7905" dirty="0">
                <a:latin typeface="Comic Sans MS" panose="030F0702030302020204" pitchFamily="66" charset="0"/>
              </a:rPr>
              <a:t>            reading &amp; math. </a:t>
            </a:r>
          </a:p>
          <a:p>
            <a:pPr lvl="0" algn="l">
              <a:lnSpc>
                <a:spcPct val="120000"/>
              </a:lnSpc>
            </a:pPr>
            <a:r>
              <a:rPr lang="en-US" sz="7905" b="1" dirty="0">
                <a:solidFill>
                  <a:srgbClr val="FF6699"/>
                </a:solidFill>
                <a:latin typeface="Comic Sans MS" panose="030F0702030302020204" pitchFamily="66" charset="0"/>
              </a:rPr>
              <a:t>Cerebellum</a:t>
            </a:r>
            <a:r>
              <a:rPr lang="en-US" sz="7905" dirty="0">
                <a:latin typeface="Comic Sans MS" panose="030F0702030302020204" pitchFamily="66" charset="0"/>
              </a:rPr>
              <a:t> </a:t>
            </a:r>
          </a:p>
          <a:p>
            <a:pPr marL="874395" indent="-874395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905" dirty="0">
                <a:latin typeface="Comic Sans MS" panose="030F0702030302020204" pitchFamily="66" charset="0"/>
              </a:rPr>
              <a:t>Controls balance, muscle movement and coordination  </a:t>
            </a:r>
          </a:p>
          <a:p>
            <a:pPr algn="l">
              <a:lnSpc>
                <a:spcPct val="120000"/>
              </a:lnSpc>
            </a:pPr>
            <a:r>
              <a:rPr lang="en-US" sz="7905" b="1" dirty="0">
                <a:solidFill>
                  <a:srgbClr val="FF6699"/>
                </a:solidFill>
                <a:latin typeface="Comic Sans MS" panose="030F0702030302020204" pitchFamily="66" charset="0"/>
              </a:rPr>
              <a:t>Brain stem</a:t>
            </a:r>
            <a:r>
              <a:rPr lang="en-US" sz="7905" dirty="0">
                <a:solidFill>
                  <a:srgbClr val="FF6699"/>
                </a:solidFill>
                <a:latin typeface="Comic Sans MS" panose="030F0702030302020204" pitchFamily="66" charset="0"/>
              </a:rPr>
              <a:t> </a:t>
            </a:r>
          </a:p>
          <a:p>
            <a:pPr marL="874395" indent="-874395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905" dirty="0">
                <a:latin typeface="Comic Sans MS" panose="030F0702030302020204" pitchFamily="66" charset="0"/>
              </a:rPr>
              <a:t>Controls basic body functions such as heartbeat regulation, breathing, and how awake you are.</a:t>
            </a:r>
          </a:p>
          <a:p>
            <a:pPr marL="874395" indent="-874395" algn="l">
              <a:buFont typeface="Wingdings" panose="05000000000000000000" pitchFamily="2" charset="2"/>
              <a:buChar char="v"/>
            </a:pPr>
            <a:endParaRPr lang="en-US" sz="5865" dirty="0"/>
          </a:p>
        </p:txBody>
      </p:sp>
    </p:spTree>
    <p:extLst>
      <p:ext uri="{BB962C8B-B14F-4D97-AF65-F5344CB8AC3E}">
        <p14:creationId xmlns:p14="http://schemas.microsoft.com/office/powerpoint/2010/main" val="2989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572" y="1800633"/>
            <a:ext cx="10579486" cy="935985"/>
          </a:xfrm>
        </p:spPr>
        <p:txBody>
          <a:bodyPr>
            <a:normAutofit/>
          </a:bodyPr>
          <a:lstStyle/>
          <a:p>
            <a:r>
              <a:rPr lang="en-US" sz="5738" b="1" dirty="0">
                <a:latin typeface="Comic Sans MS" panose="030F0702030302020204" pitchFamily="66" charset="0"/>
              </a:rPr>
              <a:t>Brain Parts</a:t>
            </a:r>
          </a:p>
        </p:txBody>
      </p:sp>
      <p:pic>
        <p:nvPicPr>
          <p:cNvPr id="6" name="Picture 5" descr="http://library.thinkquest.org/J002391/images/brain3dlobes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5948" r="13536"/>
          <a:stretch/>
        </p:blipFill>
        <p:spPr bwMode="auto">
          <a:xfrm>
            <a:off x="1249824" y="3759557"/>
            <a:ext cx="5381004" cy="5082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86327" y="3281038"/>
            <a:ext cx="5491623" cy="61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25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Cerebrum</a:t>
            </a:r>
            <a:r>
              <a:rPr lang="en-US" sz="3825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has 4 lobes</a:t>
            </a:r>
          </a:p>
          <a:p>
            <a:pPr>
              <a:lnSpc>
                <a:spcPct val="115000"/>
              </a:lnSpc>
            </a:pPr>
            <a:endParaRPr lang="en-US" sz="3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825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Frontal Lobe </a:t>
            </a:r>
          </a:p>
          <a:p>
            <a:pPr>
              <a:lnSpc>
                <a:spcPct val="115000"/>
              </a:lnSpc>
            </a:pPr>
            <a:endParaRPr lang="en-US" sz="3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825" b="1" dirty="0">
                <a:solidFill>
                  <a:srgbClr val="99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Parietal Lobe </a:t>
            </a:r>
          </a:p>
          <a:p>
            <a:pPr>
              <a:lnSpc>
                <a:spcPct val="115000"/>
              </a:lnSpc>
            </a:pPr>
            <a:endParaRPr lang="en-US" sz="3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825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Temporal Lobe </a:t>
            </a:r>
          </a:p>
          <a:p>
            <a:pPr>
              <a:lnSpc>
                <a:spcPct val="115000"/>
              </a:lnSpc>
            </a:pPr>
            <a:endParaRPr lang="en-US" sz="3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7198" indent="-437198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825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Occipital Lobe </a:t>
            </a:r>
          </a:p>
        </p:txBody>
      </p:sp>
    </p:spTree>
    <p:extLst>
      <p:ext uri="{BB962C8B-B14F-4D97-AF65-F5344CB8AC3E}">
        <p14:creationId xmlns:p14="http://schemas.microsoft.com/office/powerpoint/2010/main" val="6764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2" y="1804797"/>
            <a:ext cx="13222116" cy="8510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0284" y="9661987"/>
            <a:ext cx="3945082" cy="653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3" name="Rectangle 2"/>
          <p:cNvSpPr/>
          <p:nvPr/>
        </p:nvSpPr>
        <p:spPr>
          <a:xfrm>
            <a:off x="10410306" y="8613892"/>
            <a:ext cx="2991197" cy="553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5" name="Rectangle 4"/>
          <p:cNvSpPr/>
          <p:nvPr/>
        </p:nvSpPr>
        <p:spPr>
          <a:xfrm>
            <a:off x="4510347" y="8990735"/>
            <a:ext cx="2520142" cy="98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6" name="Rectangle 5"/>
          <p:cNvSpPr/>
          <p:nvPr/>
        </p:nvSpPr>
        <p:spPr>
          <a:xfrm>
            <a:off x="3391594" y="2007350"/>
            <a:ext cx="9173787" cy="965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63" b="1" dirty="0">
                <a:solidFill>
                  <a:schemeClr val="tx1"/>
                </a:solidFill>
                <a:latin typeface="Comic Sans MS" panose="030F0702030302020204" pitchFamily="66" charset="0"/>
              </a:rPr>
              <a:t>Parts of the Cerebrum</a:t>
            </a:r>
          </a:p>
        </p:txBody>
      </p:sp>
    </p:spTree>
    <p:extLst>
      <p:ext uri="{BB962C8B-B14F-4D97-AF65-F5344CB8AC3E}">
        <p14:creationId xmlns:p14="http://schemas.microsoft.com/office/powerpoint/2010/main" val="26510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75009"/>
              </p:ext>
            </p:extLst>
          </p:nvPr>
        </p:nvGraphicFramePr>
        <p:xfrm>
          <a:off x="-122987" y="1571625"/>
          <a:ext cx="15914400" cy="895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3" imgW="6094419" imgH="3427517" progId="PowerPoint.Show.12">
                  <p:embed/>
                </p:oleObj>
              </mc:Choice>
              <mc:Fallback>
                <p:oleObj name="Presentation" r:id="rId3" imgW="6094419" imgH="342751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2987" y="1571625"/>
                        <a:ext cx="15914400" cy="8950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598728" y="8437246"/>
            <a:ext cx="3874424" cy="1048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6" name="Rectangle 5"/>
          <p:cNvSpPr/>
          <p:nvPr/>
        </p:nvSpPr>
        <p:spPr>
          <a:xfrm>
            <a:off x="3968636" y="9835688"/>
            <a:ext cx="5040284" cy="47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7" name="Rectangle 6"/>
          <p:cNvSpPr/>
          <p:nvPr/>
        </p:nvSpPr>
        <p:spPr>
          <a:xfrm>
            <a:off x="3485560" y="9336013"/>
            <a:ext cx="3617772" cy="757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8" name="Rectangle 7"/>
          <p:cNvSpPr/>
          <p:nvPr/>
        </p:nvSpPr>
        <p:spPr>
          <a:xfrm>
            <a:off x="3247320" y="1983311"/>
            <a:ext cx="9173787" cy="965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63" b="1" dirty="0">
                <a:solidFill>
                  <a:schemeClr val="tx1"/>
                </a:solidFill>
                <a:latin typeface="Comic Sans MS" panose="030F0702030302020204" pitchFamily="66" charset="0"/>
              </a:rPr>
              <a:t>Parts of the Cerebrum</a:t>
            </a:r>
          </a:p>
        </p:txBody>
      </p:sp>
    </p:spTree>
    <p:extLst>
      <p:ext uri="{BB962C8B-B14F-4D97-AF65-F5344CB8AC3E}">
        <p14:creationId xmlns:p14="http://schemas.microsoft.com/office/powerpoint/2010/main" val="24931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98" y="2273414"/>
            <a:ext cx="11048868" cy="7336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4949" y="1637307"/>
            <a:ext cx="7699544" cy="523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5" b="1" dirty="0">
                <a:solidFill>
                  <a:srgbClr val="000000"/>
                </a:solidFill>
                <a:latin typeface="Comic Sans MS" panose="030F0702030302020204" pitchFamily="66" charset="0"/>
              </a:rPr>
              <a:t>Approximate Locations: Lobes of the Brain</a:t>
            </a:r>
            <a:endParaRPr lang="en-US" sz="2805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551" y="9696589"/>
            <a:ext cx="7656214" cy="161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5" dirty="0"/>
              <a:t>Reference: </a:t>
            </a:r>
            <a:r>
              <a:rPr lang="en-US" sz="3305" dirty="0">
                <a:hlinkClick r:id="rId3"/>
              </a:rPr>
              <a:t>https://faculty.washington.edu/chudler/lobe.html</a:t>
            </a:r>
            <a:endParaRPr lang="en-US" sz="3305" dirty="0"/>
          </a:p>
        </p:txBody>
      </p:sp>
    </p:spTree>
    <p:extLst>
      <p:ext uri="{BB962C8B-B14F-4D97-AF65-F5344CB8AC3E}">
        <p14:creationId xmlns:p14="http://schemas.microsoft.com/office/powerpoint/2010/main" val="37335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49" y="1689389"/>
            <a:ext cx="14050803" cy="8510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2865" y="7641308"/>
            <a:ext cx="4663440" cy="2558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  <p:sp>
        <p:nvSpPr>
          <p:cNvPr id="3" name="Rectangle 2"/>
          <p:cNvSpPr/>
          <p:nvPr/>
        </p:nvSpPr>
        <p:spPr>
          <a:xfrm>
            <a:off x="6075693" y="7112464"/>
            <a:ext cx="2662247" cy="624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5"/>
          </a:p>
        </p:txBody>
      </p:sp>
    </p:spTree>
    <p:extLst>
      <p:ext uri="{BB962C8B-B14F-4D97-AF65-F5344CB8AC3E}">
        <p14:creationId xmlns:p14="http://schemas.microsoft.com/office/powerpoint/2010/main" val="717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318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Presentation</vt:lpstr>
      <vt:lpstr>Brain Parts &amp;  Function Station</vt:lpstr>
      <vt:lpstr>PowerPoint Presentation</vt:lpstr>
      <vt:lpstr>Brain: 3 Main Areas Cerebrum, Cerebellum and Brainstem </vt:lpstr>
      <vt:lpstr>Brain: 3 Main Areas   </vt:lpstr>
      <vt:lpstr>Brain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Parts &amp;  Function Station</dc:title>
  <dc:creator>Noser, Elizabeth</dc:creator>
  <cp:lastModifiedBy>Mccollum, Sherri A</cp:lastModifiedBy>
  <cp:revision>8</cp:revision>
  <dcterms:created xsi:type="dcterms:W3CDTF">2019-03-30T13:18:10Z</dcterms:created>
  <dcterms:modified xsi:type="dcterms:W3CDTF">2019-04-04T18:02:16Z</dcterms:modified>
</cp:coreProperties>
</file>